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530" r:id="rId2"/>
    <p:sldId id="397" r:id="rId3"/>
    <p:sldId id="421" r:id="rId4"/>
    <p:sldId id="423" r:id="rId5"/>
    <p:sldId id="531" r:id="rId6"/>
    <p:sldId id="366" r:id="rId7"/>
    <p:sldId id="367" r:id="rId8"/>
    <p:sldId id="368" r:id="rId9"/>
    <p:sldId id="376" r:id="rId10"/>
    <p:sldId id="390" r:id="rId11"/>
    <p:sldId id="416" r:id="rId12"/>
    <p:sldId id="424" r:id="rId13"/>
    <p:sldId id="427" r:id="rId14"/>
    <p:sldId id="529" r:id="rId15"/>
    <p:sldId id="409" r:id="rId16"/>
    <p:sldId id="391" r:id="rId17"/>
    <p:sldId id="428" r:id="rId18"/>
    <p:sldId id="487" r:id="rId19"/>
    <p:sldId id="532" r:id="rId20"/>
    <p:sldId id="5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1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5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27BFC-E54E-1243-AD38-3FDA1D92957A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F7A2E-B8E3-FE4B-A236-2B6C85C5A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4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1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3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2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0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3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5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A99B-AE0D-6D47-9D4A-7FD356422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59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B872-693F-394E-BCB0-23A82539E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91B9F-1452-F34E-A036-15D210F9E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1F1F-BE38-A948-9032-B31CC992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6F0A7-6416-784F-B45C-B5E0A750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12BB-3C04-9044-88F5-181FB155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1BE1-2892-A844-90BC-0CBA932A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4EA2C-AC84-7D45-9B80-155CAD689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33F6-D2A7-1D41-9656-237EE6F6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19AB8-E79B-C449-8234-28E0B2EE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3343-89AF-8046-976C-0773EC54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0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BA9A2-6F98-2649-AFCD-154166648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63792-8822-774C-85E4-FBF854233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48C2B-9974-8747-A20C-3AD6AA0E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AF9E-B8DE-DC43-AE4A-8F2D9CA79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4F39-4D73-0940-A3A9-35482FCF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1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ACD3-CA86-3D4A-8776-8B21C422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C23DB-81AE-034C-89A0-B00A7005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6028-8940-A04E-ACDB-EF054751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C99A9-E2A5-834E-8E23-9AED7586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25BB-C174-EA4B-8A1E-9D07853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6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A660-45BA-164E-A6D3-5E0F8520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2864-C2D5-E645-89C0-2951F848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38CD5-7D12-0941-AA8C-79A978C6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C398-1D9E-AC40-87F8-E050FB73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E184C-584B-1F4C-82FF-9CEC47BE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DA3-7B34-B549-A514-7D3F20C7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CCFE-6A12-8542-9687-15B4C1E48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8567-20EA-BD40-8E94-BB1E7EEA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5FA4E-1A67-3640-B273-43227CD8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74115-C96D-9E4D-881E-71F6E757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0C35-FBC9-C442-98DD-AD96743A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656-ACFB-0D44-8A0D-D8926A5E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51D33-CCB8-1741-BBB7-046F94F9F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B5B04-477C-584A-A537-AF9032C02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1D5EA-BA92-9F47-85E1-55EF5B84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F48B7-CC6E-C243-BFBD-C13B0AE8B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D61B6-9D16-E541-BC47-FCC196ED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39145-90FB-9C44-AA90-D6003F4F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8EE0F-07AC-6F40-9583-AECD7CD2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22E6-A510-6542-B262-61DEDB8B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1C4CE-C20D-7041-A936-70E4E9E2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BEA6-AAEE-C24C-9FB3-F32D8EC3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AADB7-03C1-B148-A3BC-9E3CACD3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D5835-3120-EA47-86FF-8322CFA2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4C6D4-BDDA-484A-8C11-9B658DCB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C482-A7D3-964E-876E-D7B0A38D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7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E54B-7ABC-FF4C-B5E4-80056F60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3B7F-AB64-C34C-9B20-739FFA86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0E633-8A81-AF40-97D9-5D041484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1FBF5-25B4-004E-A9E8-15EF89DE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DF4E-72A3-CD4B-B2FC-FC11F3D9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30BC9-D68F-4C45-A451-33BE4BB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9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913E-192A-A545-B634-C7A5E043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C42B1-B6A4-EF48-81BA-DB96F293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BDCB8-3846-9B44-9059-B1F15CCF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DD583-3F59-B741-A87C-798E0DDE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6C377-1889-AE42-8892-D25DBD9C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633AB-30A2-F648-9CB5-34B2A7F8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6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3E0A3-5B03-8142-909C-FED60993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EAF06-2722-8D4C-AD28-8522D45B6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335-8C34-E948-8580-1A64257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C2A7-1CED-FD4C-ABA0-5D0C441CC28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018F-97CD-DC45-B1BC-B8BC017C7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6995-5B67-BA41-8F99-1D848CEA9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ECA59-D9D5-BF42-A9FE-20ADA17E4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bwHx29c4e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the Difference Between an Orbit and an Orbital?">
            <a:extLst>
              <a:ext uri="{FF2B5EF4-FFF2-40B4-BE49-F238E27FC236}">
                <a16:creationId xmlns:a16="http://schemas.microsoft.com/office/drawing/2014/main" id="{26BFDFE2-263B-444F-91D2-F6D2B9B2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5" y="371012"/>
            <a:ext cx="3085432" cy="30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ing Orbital Viewer | Chemical Education Xchange">
            <a:extLst>
              <a:ext uri="{FF2B5EF4-FFF2-40B4-BE49-F238E27FC236}">
                <a16:creationId xmlns:a16="http://schemas.microsoft.com/office/drawing/2014/main" id="{DD3BC6F6-9D56-804C-8C93-27484D5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34" y="633820"/>
            <a:ext cx="2383898" cy="239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are &amp;quot;Natural Atomic Orbitals&amp;quot; (NAOs)?">
            <a:extLst>
              <a:ext uri="{FF2B5EF4-FFF2-40B4-BE49-F238E27FC236}">
                <a16:creationId xmlns:a16="http://schemas.microsoft.com/office/drawing/2014/main" id="{557F73EF-D461-9C40-A5F3-DBA0D131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" y="3149003"/>
            <a:ext cx="2884905" cy="28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bMO Help">
            <a:extLst>
              <a:ext uri="{FF2B5EF4-FFF2-40B4-BE49-F238E27FC236}">
                <a16:creationId xmlns:a16="http://schemas.microsoft.com/office/drawing/2014/main" id="{95663DF6-201C-0E42-84C6-6EF5199F3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t="6729" r="9288" b="6159"/>
          <a:stretch/>
        </p:blipFill>
        <p:spPr bwMode="auto">
          <a:xfrm>
            <a:off x="3092081" y="3390820"/>
            <a:ext cx="2438434" cy="24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A72FA9-8B9F-5C4F-9555-9BEB2C65BDE2}"/>
              </a:ext>
            </a:extLst>
          </p:cNvPr>
          <p:cNvSpPr/>
          <p:nvPr/>
        </p:nvSpPr>
        <p:spPr>
          <a:xfrm>
            <a:off x="0" y="0"/>
            <a:ext cx="4541308" cy="5539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3000" b="1" dirty="0"/>
              <a:t>Electrons go through nodes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B3746-D77A-9F4A-845E-038403A6DD57}"/>
              </a:ext>
            </a:extLst>
          </p:cNvPr>
          <p:cNvGrpSpPr/>
          <p:nvPr/>
        </p:nvGrpSpPr>
        <p:grpSpPr>
          <a:xfrm>
            <a:off x="5686425" y="4343400"/>
            <a:ext cx="3284872" cy="671513"/>
            <a:chOff x="5686425" y="4343400"/>
            <a:chExt cx="3284872" cy="671513"/>
          </a:xfrm>
        </p:grpSpPr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43089FCD-AFBF-E249-9888-EDDB43DB3783}"/>
                </a:ext>
              </a:extLst>
            </p:cNvPr>
            <p:cNvSpPr/>
            <p:nvPr/>
          </p:nvSpPr>
          <p:spPr>
            <a:xfrm>
              <a:off x="5686425" y="4343400"/>
              <a:ext cx="1057275" cy="6715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DE113B-9929-8C42-B5E7-A9218EC3D965}"/>
                </a:ext>
              </a:extLst>
            </p:cNvPr>
            <p:cNvSpPr txBox="1"/>
            <p:nvPr/>
          </p:nvSpPr>
          <p:spPr>
            <a:xfrm>
              <a:off x="6899610" y="4448323"/>
              <a:ext cx="2071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This one?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F35757D-8165-8F41-9DFD-0F88965F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1" y="692860"/>
            <a:ext cx="2519279" cy="2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2B44F4-0E10-B14C-B15C-EE19763EC3F0}"/>
              </a:ext>
            </a:extLst>
          </p:cNvPr>
          <p:cNvSpPr txBox="1"/>
          <p:nvPr/>
        </p:nvSpPr>
        <p:spPr>
          <a:xfrm>
            <a:off x="7351283" y="1517873"/>
            <a:ext cx="4652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have our aufbau-prescribed state, also called the </a:t>
            </a:r>
            <a:r>
              <a:rPr lang="en-US" sz="2400" b="1" dirty="0"/>
              <a:t>ground state</a:t>
            </a:r>
            <a:r>
              <a:rPr lang="en-US" sz="2400" dirty="0"/>
              <a:t> of Na</a:t>
            </a:r>
            <a:r>
              <a:rPr lang="en-US" sz="2400" baseline="30000" dirty="0"/>
              <a:t>+</a:t>
            </a:r>
            <a:r>
              <a:rPr lang="en-US" sz="2400" dirty="0"/>
              <a:t>.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gray arrow shows how a source of energy (like a flame, or electrical current, or a cosmic ray) moves an electron to a higher-energy orbital.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90D454-181F-9F48-8D1C-5C0868684522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30627" y="654050"/>
            <a:chExt cx="7391400" cy="55499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764194C-815E-8C41-AD50-5F058155B9B3}"/>
                </a:ext>
              </a:extLst>
            </p:cNvPr>
            <p:cNvGrpSpPr/>
            <p:nvPr/>
          </p:nvGrpSpPr>
          <p:grpSpPr>
            <a:xfrm>
              <a:off x="-130627" y="654050"/>
              <a:ext cx="7391400" cy="5549900"/>
              <a:chOff x="-124432" y="654050"/>
              <a:chExt cx="7391400" cy="5549900"/>
            </a:xfrm>
          </p:grpSpPr>
          <p:pic>
            <p:nvPicPr>
              <p:cNvPr id="35" name="Picture 1" descr="page1image29230096">
                <a:extLst>
                  <a:ext uri="{FF2B5EF4-FFF2-40B4-BE49-F238E27FC236}">
                    <a16:creationId xmlns:a16="http://schemas.microsoft.com/office/drawing/2014/main" id="{BDDCF2A6-C6BE-DD4E-B7D8-7A3F8585C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32" y="654050"/>
                <a:ext cx="7391400" cy="554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8B0339-8690-3F4D-B058-47D266E1AD7C}"/>
                  </a:ext>
                </a:extLst>
              </p:cNvPr>
              <p:cNvGrpSpPr/>
              <p:nvPr/>
            </p:nvGrpSpPr>
            <p:grpSpPr>
              <a:xfrm>
                <a:off x="1423649" y="5514540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66850CC-604C-EF43-9BE1-C3AAB8CD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5A852438-FEA9-C14E-903F-CB3B95379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8441992-F1D3-DE40-85EF-6CF8A308C7E6}"/>
                  </a:ext>
                </a:extLst>
              </p:cNvPr>
              <p:cNvGrpSpPr/>
              <p:nvPr/>
            </p:nvGrpSpPr>
            <p:grpSpPr>
              <a:xfrm>
                <a:off x="1495320" y="3945019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A0054C1F-5A83-9849-A61C-D1A654262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F2D1ECE-7007-A845-9035-E877316FAB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AF856C-712B-FE43-AB43-15A765D5BE5C}"/>
                  </a:ext>
                </a:extLst>
              </p:cNvPr>
              <p:cNvGrpSpPr/>
              <p:nvPr/>
            </p:nvGrpSpPr>
            <p:grpSpPr>
              <a:xfrm>
                <a:off x="2241486" y="3325523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2399E6F-E9F1-BF46-89D8-68ACDF3A40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62196789-D9C9-1C4D-8CB7-5BF3CF6E1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CF732E8-E6ED-3243-B71D-E6B9F9BF3392}"/>
                  </a:ext>
                </a:extLst>
              </p:cNvPr>
              <p:cNvGrpSpPr/>
              <p:nvPr/>
            </p:nvGrpSpPr>
            <p:grpSpPr>
              <a:xfrm>
                <a:off x="2857024" y="3325522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712D0CB6-37A2-3045-BE4E-EB3FC4BA3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D604C39B-B80B-7B4D-B13E-04A287A4A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606FF9-FBC9-4A48-8BAD-95482F980045}"/>
                  </a:ext>
                </a:extLst>
              </p:cNvPr>
              <p:cNvGrpSpPr/>
              <p:nvPr/>
            </p:nvGrpSpPr>
            <p:grpSpPr>
              <a:xfrm>
                <a:off x="3427925" y="3334667"/>
                <a:ext cx="143343" cy="402333"/>
                <a:chOff x="1423649" y="5514540"/>
                <a:chExt cx="143343" cy="402333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33C4A73-4156-7246-AAA9-C9EFA1399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3649" y="5514540"/>
                  <a:ext cx="0" cy="402333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7EF63378-C2D9-5244-AF0E-EF1D70CC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6992" y="5523685"/>
                  <a:ext cx="0" cy="393188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EE969C7D-9662-9C47-BA46-3FF6436E5E18}"/>
                </a:ext>
              </a:extLst>
            </p:cNvPr>
            <p:cNvSpPr/>
            <p:nvPr/>
          </p:nvSpPr>
          <p:spPr>
            <a:xfrm>
              <a:off x="1939191" y="2517569"/>
              <a:ext cx="152758" cy="997527"/>
            </a:xfrm>
            <a:prstGeom prst="arc">
              <a:avLst>
                <a:gd name="adj1" fmla="val 5488352"/>
                <a:gd name="adj2" fmla="val 16268292"/>
              </a:avLst>
            </a:prstGeom>
            <a:ln w="508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53971E-AE1D-D44E-BCDA-ED9C2C0F597F}"/>
              </a:ext>
            </a:extLst>
          </p:cNvPr>
          <p:cNvSpPr txBox="1"/>
          <p:nvPr/>
        </p:nvSpPr>
        <p:spPr>
          <a:xfrm>
            <a:off x="3893925" y="3351167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8DFD-FD98-4E41-B377-2EB5D736EB86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9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A97D3116-FA51-9542-8D6E-B0713ADCDAED}"/>
              </a:ext>
            </a:extLst>
          </p:cNvPr>
          <p:cNvSpPr txBox="1"/>
          <p:nvPr/>
        </p:nvSpPr>
        <p:spPr>
          <a:xfrm>
            <a:off x="7351283" y="1517873"/>
            <a:ext cx="465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Na</a:t>
            </a:r>
            <a:r>
              <a:rPr lang="en-US" sz="2400" baseline="30000" dirty="0"/>
              <a:t>+</a:t>
            </a:r>
            <a:r>
              <a:rPr lang="en-US" sz="2400" dirty="0"/>
              <a:t> is in an </a:t>
            </a:r>
            <a:r>
              <a:rPr lang="en-US" sz="2400" b="1" dirty="0"/>
              <a:t>excited state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However, the electron doesn’t stay there long: it falls to a lower orbital and emits a photon in the process.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F7EC72-0354-B440-8A02-B85C90495DF3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0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7351283" y="1517873"/>
                <a:ext cx="4652032" cy="125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energy of the photon,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r>
                  <a:rPr lang="en-US" sz="2400" dirty="0"/>
                  <a:t>, has to equal the energy of the gap,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83" y="1517873"/>
                <a:ext cx="4652032" cy="1258934"/>
              </a:xfrm>
              <a:prstGeom prst="rect">
                <a:avLst/>
              </a:prstGeom>
              <a:blipFill>
                <a:blip r:embed="rId3"/>
                <a:stretch>
                  <a:fillRect l="-1907" t="-4040" r="-81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9C36-68BB-644C-8A82-8D5C8D7C2D04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341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7351283" y="1517873"/>
                <a:ext cx="4652032" cy="344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between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and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𝒆𝑽</m:t>
                    </m:r>
                  </m:oMath>
                </a14:m>
                <a:r>
                  <a:rPr lang="en-US" sz="2400" dirty="0"/>
                  <a:t>, the corresponding photon will be in the visible range.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Let’s do this with Spartan!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difference to what we’ve done before, is that we have to specify that this is a </a:t>
                </a:r>
                <a:r>
                  <a:rPr lang="en-US" sz="2400" b="1" dirty="0"/>
                  <a:t>cation</a:t>
                </a:r>
                <a:r>
                  <a:rPr lang="en-US" sz="2400" dirty="0"/>
                  <a:t> (“Cation (1)”).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83" y="1517873"/>
                <a:ext cx="4652032" cy="3446393"/>
              </a:xfrm>
              <a:prstGeom prst="rect">
                <a:avLst/>
              </a:prstGeom>
              <a:blipFill>
                <a:blip r:embed="rId3"/>
                <a:stretch>
                  <a:fillRect l="-1902" t="-1103" r="-190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53F80F9-597A-F643-9F0E-BBFC40AD91FB}"/>
              </a:ext>
            </a:extLst>
          </p:cNvPr>
          <p:cNvSpPr/>
          <p:nvPr/>
        </p:nvSpPr>
        <p:spPr>
          <a:xfrm>
            <a:off x="3794693" y="2455218"/>
            <a:ext cx="217715" cy="43363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/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  <a:blipFill>
                <a:blip r:embed="rId5"/>
                <a:stretch>
                  <a:fillRect l="-629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1E19F47-A1F2-1D45-B208-6788EF1D4D55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0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/>
              <p:nvPr/>
            </p:nvSpPr>
            <p:spPr>
              <a:xfrm>
                <a:off x="7351283" y="1517873"/>
                <a:ext cx="4652032" cy="4554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According to Spartan (for Na</a:t>
                </a:r>
                <a:r>
                  <a:rPr lang="en-US" sz="2400" baseline="30000" dirty="0"/>
                  <a:t>+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2400" dirty="0"/>
                  <a:t>, and yes it’s a visible photon.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GEOO diagram is qualitative, by the way: This energy gap in Na</a:t>
                </a:r>
                <a:r>
                  <a:rPr lang="en-US" sz="2400" baseline="30000" dirty="0"/>
                  <a:t>+</a:t>
                </a:r>
                <a:r>
                  <a:rPr lang="en-US" sz="2400" dirty="0"/>
                  <a:t> is different than in Ne, even though they have the exact same electron configuration (they are isoelectronic). You have to use Spartan (or conduct an experiment) to get actual numbers.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7D3116-FA51-9542-8D6E-B0713AD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83" y="1517873"/>
                <a:ext cx="4652032" cy="4554388"/>
              </a:xfrm>
              <a:prstGeom prst="rect">
                <a:avLst/>
              </a:prstGeom>
              <a:blipFill>
                <a:blip r:embed="rId3"/>
                <a:stretch>
                  <a:fillRect l="-1902" t="-1111" r="-2446" b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5D34BE2-A1E1-CD49-A0BE-BF39566AB2F0}"/>
              </a:ext>
            </a:extLst>
          </p:cNvPr>
          <p:cNvGrpSpPr/>
          <p:nvPr/>
        </p:nvGrpSpPr>
        <p:grpSpPr>
          <a:xfrm>
            <a:off x="-130627" y="654050"/>
            <a:ext cx="7391400" cy="5549900"/>
            <a:chOff x="-124432" y="654050"/>
            <a:chExt cx="7391400" cy="5549900"/>
          </a:xfrm>
        </p:grpSpPr>
        <p:pic>
          <p:nvPicPr>
            <p:cNvPr id="49" name="Picture 1" descr="page1image29230096">
              <a:extLst>
                <a:ext uri="{FF2B5EF4-FFF2-40B4-BE49-F238E27FC236}">
                  <a16:creationId xmlns:a16="http://schemas.microsoft.com/office/drawing/2014/main" id="{EBDD1AC2-42F4-4F4A-8181-879E446A5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6476BC-A4C9-2642-8E6E-E089A5446D3D}"/>
                </a:ext>
              </a:extLst>
            </p:cNvPr>
            <p:cNvGrpSpPr/>
            <p:nvPr/>
          </p:nvGrpSpPr>
          <p:grpSpPr>
            <a:xfrm>
              <a:off x="1423649" y="5514540"/>
              <a:ext cx="143343" cy="402333"/>
              <a:chOff x="1423649" y="5514540"/>
              <a:chExt cx="143343" cy="40233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ABB2623-0E09-A24A-BFF7-E1AA1167E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BB42D1-E1DD-564D-A5D2-1463E30AF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4C4D02-3342-3D48-88AF-45C9DCEBE34D}"/>
                </a:ext>
              </a:extLst>
            </p:cNvPr>
            <p:cNvGrpSpPr/>
            <p:nvPr/>
          </p:nvGrpSpPr>
          <p:grpSpPr>
            <a:xfrm>
              <a:off x="1495320" y="3945019"/>
              <a:ext cx="143343" cy="402333"/>
              <a:chOff x="1423649" y="5514540"/>
              <a:chExt cx="143343" cy="40233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8638D4-C558-9A4C-8BA7-F934B41F2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FFDFB78-91C3-3749-9BF6-764F56F3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21FBC7-C767-B247-8E3F-B4CBA5193C08}"/>
                </a:ext>
              </a:extLst>
            </p:cNvPr>
            <p:cNvGrpSpPr/>
            <p:nvPr/>
          </p:nvGrpSpPr>
          <p:grpSpPr>
            <a:xfrm>
              <a:off x="2258070" y="2215492"/>
              <a:ext cx="126759" cy="1512364"/>
              <a:chOff x="1440233" y="4404509"/>
              <a:chExt cx="126759" cy="151236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45952F6-6B2B-6F48-A422-30181380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233" y="4404509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29428E-7BC0-C44F-99DE-8295A5052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B24ECA-BDA5-924F-A3AD-0528609EC6F2}"/>
                </a:ext>
              </a:extLst>
            </p:cNvPr>
            <p:cNvGrpSpPr/>
            <p:nvPr/>
          </p:nvGrpSpPr>
          <p:grpSpPr>
            <a:xfrm>
              <a:off x="2857024" y="3325522"/>
              <a:ext cx="143343" cy="402333"/>
              <a:chOff x="1423649" y="5514540"/>
              <a:chExt cx="143343" cy="40233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766710B-C18F-DB45-966F-5C227ABF9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E91295-757F-F742-BDAA-EA5597F7F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9552B2E-3CC2-B148-8CC5-E4EB46391E5E}"/>
                </a:ext>
              </a:extLst>
            </p:cNvPr>
            <p:cNvGrpSpPr/>
            <p:nvPr/>
          </p:nvGrpSpPr>
          <p:grpSpPr>
            <a:xfrm>
              <a:off x="3427925" y="3334667"/>
              <a:ext cx="143343" cy="402333"/>
              <a:chOff x="1423649" y="5514540"/>
              <a:chExt cx="143343" cy="40233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529834D-AFD6-A940-B50E-D64AEB296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3649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722C7B2-9D32-6F44-9FC5-A0833E06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992" y="5523685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Arc 20">
            <a:extLst>
              <a:ext uri="{FF2B5EF4-FFF2-40B4-BE49-F238E27FC236}">
                <a16:creationId xmlns:a16="http://schemas.microsoft.com/office/drawing/2014/main" id="{6EA6D636-A379-6348-A485-CC47154C8F63}"/>
              </a:ext>
            </a:extLst>
          </p:cNvPr>
          <p:cNvSpPr/>
          <p:nvPr/>
        </p:nvSpPr>
        <p:spPr>
          <a:xfrm>
            <a:off x="1680975" y="2517569"/>
            <a:ext cx="410974" cy="1069693"/>
          </a:xfrm>
          <a:prstGeom prst="arc">
            <a:avLst>
              <a:gd name="adj1" fmla="val 11818461"/>
              <a:gd name="adj2" fmla="val 16230741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53F80F9-597A-F643-9F0E-BBFC40AD91FB}"/>
              </a:ext>
            </a:extLst>
          </p:cNvPr>
          <p:cNvSpPr/>
          <p:nvPr/>
        </p:nvSpPr>
        <p:spPr>
          <a:xfrm>
            <a:off x="3794693" y="2455218"/>
            <a:ext cx="217715" cy="43363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/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3D3E75-49E7-FC4A-B61A-3CE762E48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08" y="2426165"/>
                <a:ext cx="2001189" cy="491738"/>
              </a:xfrm>
              <a:prstGeom prst="rect">
                <a:avLst/>
              </a:prstGeom>
              <a:blipFill>
                <a:blip r:embed="rId5"/>
                <a:stretch>
                  <a:fillRect l="-629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8F596DE-CE69-E54C-A566-C339C983CADB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EF2C1C-071E-B646-9273-55E07FF6A6F1}"/>
              </a:ext>
            </a:extLst>
          </p:cNvPr>
          <p:cNvGrpSpPr/>
          <p:nvPr/>
        </p:nvGrpSpPr>
        <p:grpSpPr>
          <a:xfrm>
            <a:off x="2902226" y="1569326"/>
            <a:ext cx="6692348" cy="4856439"/>
            <a:chOff x="5095321" y="575415"/>
            <a:chExt cx="5952385" cy="5032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B454-B84E-AD4D-99C7-2F742AF61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0"/>
            <a:stretch/>
          </p:blipFill>
          <p:spPr>
            <a:xfrm>
              <a:off x="5095321" y="575415"/>
              <a:ext cx="5952385" cy="5032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/>
                <p:nvPr/>
              </p:nvSpPr>
              <p:spPr>
                <a:xfrm>
                  <a:off x="7514392" y="1210241"/>
                  <a:ext cx="2785595" cy="8610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Red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B08115A-A4C2-B440-8F73-F1F7B77AF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92" y="1210241"/>
                  <a:ext cx="2785595" cy="861039"/>
                </a:xfrm>
                <a:prstGeom prst="rect">
                  <a:avLst/>
                </a:prstGeom>
                <a:blipFill>
                  <a:blip r:embed="rId4"/>
                  <a:stretch>
                    <a:fillRect l="-2419" t="-447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/>
                <p:nvPr/>
              </p:nvSpPr>
              <p:spPr>
                <a:xfrm>
                  <a:off x="7190664" y="3568185"/>
                  <a:ext cx="2785595" cy="8610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Blue light: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Photon energy =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2275614-9A51-964A-A4A6-6C25B3E62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664" y="3568185"/>
                  <a:ext cx="2785595" cy="861039"/>
                </a:xfrm>
                <a:prstGeom prst="rect">
                  <a:avLst/>
                </a:prstGeom>
                <a:blipFill>
                  <a:blip r:embed="rId5"/>
                  <a:stretch>
                    <a:fillRect l="-2834" t="-447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279A237-4D07-7843-A789-A86ADCC9F1A1}"/>
              </a:ext>
            </a:extLst>
          </p:cNvPr>
          <p:cNvSpPr/>
          <p:nvPr/>
        </p:nvSpPr>
        <p:spPr>
          <a:xfrm>
            <a:off x="0" y="-6582"/>
            <a:ext cx="1023660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Sunlight has a full spectrum of visible light (all colors)</a:t>
            </a:r>
          </a:p>
        </p:txBody>
      </p:sp>
    </p:spTree>
    <p:extLst>
      <p:ext uri="{BB962C8B-B14F-4D97-AF65-F5344CB8AC3E}">
        <p14:creationId xmlns:p14="http://schemas.microsoft.com/office/powerpoint/2010/main" val="232055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14F66FC-B7EC-3746-8C53-3FF3DE2806BB}"/>
              </a:ext>
            </a:extLst>
          </p:cNvPr>
          <p:cNvSpPr/>
          <p:nvPr/>
        </p:nvSpPr>
        <p:spPr>
          <a:xfrm>
            <a:off x="0" y="-6582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color of light is related to the energy of its photons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0"/>
          <a:stretch/>
        </p:blipFill>
        <p:spPr>
          <a:xfrm>
            <a:off x="0" y="601204"/>
            <a:ext cx="12192000" cy="3507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47179-EB48-EC4C-ADDE-632569056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4" r="6736" b="14426"/>
          <a:stretch/>
        </p:blipFill>
        <p:spPr>
          <a:xfrm flipH="1">
            <a:off x="5239854" y="1155202"/>
            <a:ext cx="1394135" cy="195757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EF592269-98DE-F448-8D84-C154BFAEB193}"/>
              </a:ext>
            </a:extLst>
          </p:cNvPr>
          <p:cNvSpPr/>
          <p:nvPr/>
        </p:nvSpPr>
        <p:spPr>
          <a:xfrm rot="5400000">
            <a:off x="1697435" y="3697250"/>
            <a:ext cx="264818" cy="4480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56D42-AB8D-AB4B-BFCD-4E163D760A4E}"/>
              </a:ext>
            </a:extLst>
          </p:cNvPr>
          <p:cNvSpPr txBox="1"/>
          <p:nvPr/>
        </p:nvSpPr>
        <p:spPr>
          <a:xfrm>
            <a:off x="1035019" y="4124663"/>
            <a:ext cx="1862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Sunlight is almost 40% visible light</a:t>
            </a:r>
          </a:p>
        </p:txBody>
      </p:sp>
    </p:spTree>
    <p:extLst>
      <p:ext uri="{BB962C8B-B14F-4D97-AF65-F5344CB8AC3E}">
        <p14:creationId xmlns:p14="http://schemas.microsoft.com/office/powerpoint/2010/main" val="4222522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0"/>
          <a:stretch/>
        </p:blipFill>
        <p:spPr>
          <a:xfrm>
            <a:off x="0" y="601204"/>
            <a:ext cx="12192000" cy="35076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60DAE0C-6DDC-5C4C-AC8B-D583880856EC}"/>
              </a:ext>
            </a:extLst>
          </p:cNvPr>
          <p:cNvGrpSpPr/>
          <p:nvPr/>
        </p:nvGrpSpPr>
        <p:grpSpPr>
          <a:xfrm>
            <a:off x="126322" y="3664001"/>
            <a:ext cx="1575581" cy="1245624"/>
            <a:chOff x="154458" y="3664001"/>
            <a:chExt cx="1575581" cy="124562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0B99266-8BA9-3A40-9246-1219E4BCB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785" y="3664001"/>
              <a:ext cx="0" cy="124562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771D7D-5D4C-2C40-9B7D-AA072B3BA532}"/>
                    </a:ext>
                  </a:extLst>
                </p:cNvPr>
                <p:cNvSpPr txBox="1"/>
                <p:nvPr/>
              </p:nvSpPr>
              <p:spPr>
                <a:xfrm>
                  <a:off x="154458" y="3990629"/>
                  <a:ext cx="1575581" cy="82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𝑣𝑖𝑜𝑙𝑒𝑡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3.6 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771D7D-5D4C-2C40-9B7D-AA072B3BA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58" y="3990629"/>
                  <a:ext cx="1575581" cy="822469"/>
                </a:xfrm>
                <a:prstGeom prst="rect">
                  <a:avLst/>
                </a:prstGeom>
                <a:blipFill>
                  <a:blip r:embed="rId5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177FB-A901-334F-828C-D2345D823236}"/>
              </a:ext>
            </a:extLst>
          </p:cNvPr>
          <p:cNvGrpSpPr/>
          <p:nvPr/>
        </p:nvGrpSpPr>
        <p:grpSpPr>
          <a:xfrm>
            <a:off x="2067939" y="3664001"/>
            <a:ext cx="1394172" cy="1245624"/>
            <a:chOff x="1617785" y="3882683"/>
            <a:chExt cx="1394172" cy="12456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1ACFE1-C2E0-0848-BCCE-E6808662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785" y="3882683"/>
              <a:ext cx="0" cy="12456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ACEE418-C56C-B84F-A0DE-D6194C779EB2}"/>
                    </a:ext>
                  </a:extLst>
                </p:cNvPr>
                <p:cNvSpPr txBox="1"/>
                <p:nvPr/>
              </p:nvSpPr>
              <p:spPr>
                <a:xfrm>
                  <a:off x="1636054" y="4185560"/>
                  <a:ext cx="1375903" cy="82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𝑟𝑒𝑑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1.8 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ACEE418-C56C-B84F-A0DE-D6194C779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054" y="4185560"/>
                  <a:ext cx="1375903" cy="822469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0A67F66-232D-6F45-9214-35B21F59E7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634" r="6736" b="14426"/>
          <a:stretch/>
        </p:blipFill>
        <p:spPr>
          <a:xfrm flipH="1">
            <a:off x="5239854" y="1155202"/>
            <a:ext cx="1394135" cy="19575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F82105-1378-484A-8EDD-B4192F09DFA4}"/>
              </a:ext>
            </a:extLst>
          </p:cNvPr>
          <p:cNvSpPr/>
          <p:nvPr/>
        </p:nvSpPr>
        <p:spPr>
          <a:xfrm>
            <a:off x="0" y="-6582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color of light is related to the energy of its photons</a:t>
            </a:r>
          </a:p>
        </p:txBody>
      </p:sp>
    </p:spTree>
    <p:extLst>
      <p:ext uri="{BB962C8B-B14F-4D97-AF65-F5344CB8AC3E}">
        <p14:creationId xmlns:p14="http://schemas.microsoft.com/office/powerpoint/2010/main" val="135650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8B16C-0090-B847-B509-DFEE3B56B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0"/>
          <a:stretch/>
        </p:blipFill>
        <p:spPr>
          <a:xfrm>
            <a:off x="0" y="601204"/>
            <a:ext cx="12192000" cy="35076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B99266-8BA9-3A40-9246-1219E4BCBFEE}"/>
              </a:ext>
            </a:extLst>
          </p:cNvPr>
          <p:cNvCxnSpPr>
            <a:cxnSpLocks/>
          </p:cNvCxnSpPr>
          <p:nvPr/>
        </p:nvCxnSpPr>
        <p:spPr>
          <a:xfrm flipV="1">
            <a:off x="1589649" y="3664001"/>
            <a:ext cx="0" cy="12456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1ACFE1-C2E0-0848-BCCE-E68086623C38}"/>
              </a:ext>
            </a:extLst>
          </p:cNvPr>
          <p:cNvCxnSpPr>
            <a:cxnSpLocks/>
          </p:cNvCxnSpPr>
          <p:nvPr/>
        </p:nvCxnSpPr>
        <p:spPr>
          <a:xfrm flipV="1">
            <a:off x="2067939" y="3664001"/>
            <a:ext cx="0" cy="1245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A5AB99-05D7-694B-B74D-713FED372D6C}"/>
              </a:ext>
            </a:extLst>
          </p:cNvPr>
          <p:cNvSpPr txBox="1"/>
          <p:nvPr/>
        </p:nvSpPr>
        <p:spPr>
          <a:xfrm>
            <a:off x="0" y="5125072"/>
            <a:ext cx="111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uv</a:t>
            </a:r>
            <a:r>
              <a:rPr lang="en-US" sz="2400" dirty="0"/>
              <a:t> stands for </a:t>
            </a:r>
            <a:r>
              <a:rPr lang="en-US" sz="2400" b="1" dirty="0"/>
              <a:t>ultraviolet</a:t>
            </a:r>
            <a:r>
              <a:rPr lang="en-US" sz="2400" dirty="0"/>
              <a:t>, photon energy &gt;3.6 eV</a:t>
            </a:r>
            <a:r>
              <a:rPr lang="en-US" sz="2400" b="1" dirty="0"/>
              <a:t> </a:t>
            </a:r>
            <a:r>
              <a:rPr lang="en-US" sz="2400" dirty="0"/>
              <a:t>(bees can see in this range)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IR</a:t>
            </a:r>
            <a:r>
              <a:rPr lang="en-US" sz="2400" dirty="0"/>
              <a:t> stands for </a:t>
            </a:r>
            <a:r>
              <a:rPr lang="en-US" sz="2400" b="1" dirty="0"/>
              <a:t>infrared</a:t>
            </a:r>
            <a:r>
              <a:rPr lang="en-US" sz="2400" dirty="0"/>
              <a:t>, photon energy &lt;1.8 eV</a:t>
            </a:r>
            <a:r>
              <a:rPr lang="en-US" sz="2400" b="1" dirty="0"/>
              <a:t> </a:t>
            </a:r>
            <a:r>
              <a:rPr lang="en-US" sz="2400" dirty="0"/>
              <a:t>(snakes can see in this range)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004469-2F79-8B4E-A7C4-78BCA9D53F04}"/>
              </a:ext>
            </a:extLst>
          </p:cNvPr>
          <p:cNvSpPr txBox="1"/>
          <p:nvPr/>
        </p:nvSpPr>
        <p:spPr>
          <a:xfrm>
            <a:off x="1114854" y="2963166"/>
            <a:ext cx="168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uv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4C60F-19BA-384C-8E59-A381625BDCD2}"/>
              </a:ext>
            </a:extLst>
          </p:cNvPr>
          <p:cNvSpPr txBox="1"/>
          <p:nvPr/>
        </p:nvSpPr>
        <p:spPr>
          <a:xfrm>
            <a:off x="2334223" y="2978521"/>
            <a:ext cx="209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310389-3781-8D4D-AC9C-8C7FC3E1833C}"/>
              </a:ext>
            </a:extLst>
          </p:cNvPr>
          <p:cNvGrpSpPr/>
          <p:nvPr/>
        </p:nvGrpSpPr>
        <p:grpSpPr>
          <a:xfrm>
            <a:off x="126322" y="3664001"/>
            <a:ext cx="1575581" cy="1245624"/>
            <a:chOff x="154458" y="3664001"/>
            <a:chExt cx="1575581" cy="12456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BA0BE1-E019-BE41-BC94-5508F25B3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785" y="3664001"/>
              <a:ext cx="0" cy="124562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5D37863-FD44-C744-8DBC-1EA148A4FAC9}"/>
                    </a:ext>
                  </a:extLst>
                </p:cNvPr>
                <p:cNvSpPr txBox="1"/>
                <p:nvPr/>
              </p:nvSpPr>
              <p:spPr>
                <a:xfrm>
                  <a:off x="154458" y="3990629"/>
                  <a:ext cx="1575581" cy="82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𝑣𝑖𝑜𝑙𝑒𝑡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3.6 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771D7D-5D4C-2C40-9B7D-AA072B3BA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58" y="3990629"/>
                  <a:ext cx="1575581" cy="822469"/>
                </a:xfrm>
                <a:prstGeom prst="rect">
                  <a:avLst/>
                </a:prstGeom>
                <a:blipFill>
                  <a:blip r:embed="rId5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73966C-4199-464A-83E4-CF55D1551465}"/>
              </a:ext>
            </a:extLst>
          </p:cNvPr>
          <p:cNvGrpSpPr/>
          <p:nvPr/>
        </p:nvGrpSpPr>
        <p:grpSpPr>
          <a:xfrm>
            <a:off x="2067939" y="3664001"/>
            <a:ext cx="1394172" cy="1245624"/>
            <a:chOff x="1617785" y="3882683"/>
            <a:chExt cx="1394172" cy="124562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6EF7A4-4C6A-9148-8524-981D5E7DF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785" y="3882683"/>
              <a:ext cx="0" cy="12456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9FDD21-AE5A-4242-8FC4-096C15583341}"/>
                    </a:ext>
                  </a:extLst>
                </p:cNvPr>
                <p:cNvSpPr txBox="1"/>
                <p:nvPr/>
              </p:nvSpPr>
              <p:spPr>
                <a:xfrm>
                  <a:off x="1636054" y="4185560"/>
                  <a:ext cx="1375903" cy="82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𝑟𝑒𝑑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1.8 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ACEE418-C56C-B84F-A0DE-D6194C779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054" y="4185560"/>
                  <a:ext cx="1375903" cy="822469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FAF228-B878-0648-AA8D-B9AF2F3BC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634" r="6736" b="14426"/>
          <a:stretch/>
        </p:blipFill>
        <p:spPr>
          <a:xfrm flipH="1">
            <a:off x="5239854" y="1155202"/>
            <a:ext cx="1394135" cy="19575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ABBF17-4BEE-0644-BF76-9180DFC0F544}"/>
              </a:ext>
            </a:extLst>
          </p:cNvPr>
          <p:cNvSpPr/>
          <p:nvPr/>
        </p:nvSpPr>
        <p:spPr>
          <a:xfrm>
            <a:off x="0" y="-6582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The color of light is related to the energy of its photons</a:t>
            </a:r>
          </a:p>
        </p:txBody>
      </p:sp>
    </p:spTree>
    <p:extLst>
      <p:ext uri="{BB962C8B-B14F-4D97-AF65-F5344CB8AC3E}">
        <p14:creationId xmlns:p14="http://schemas.microsoft.com/office/powerpoint/2010/main" val="261454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A0FCD-7344-6B4A-92BE-D924C9E3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827789"/>
            <a:ext cx="7956926" cy="3395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838BE-A7D0-C748-8AF8-A55868CB4EE0}"/>
              </a:ext>
            </a:extLst>
          </p:cNvPr>
          <p:cNvSpPr/>
          <p:nvPr/>
        </p:nvSpPr>
        <p:spPr>
          <a:xfrm>
            <a:off x="0" y="-6582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Lab on solubility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C07C8-1C6A-A64F-93F4-6ED985246DC0}"/>
              </a:ext>
            </a:extLst>
          </p:cNvPr>
          <p:cNvSpPr txBox="1"/>
          <p:nvPr/>
        </p:nvSpPr>
        <p:spPr>
          <a:xfrm>
            <a:off x="8590547" y="1130968"/>
            <a:ext cx="3104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Polyatomic ions:</a:t>
            </a:r>
          </a:p>
          <a:p>
            <a:r>
              <a:rPr lang="en-US" sz="2400" dirty="0"/>
              <a:t>Ammonium, NH</a:t>
            </a:r>
            <a:r>
              <a:rPr lang="en-US" sz="2400" baseline="-25000" dirty="0"/>
              <a:t>4</a:t>
            </a:r>
            <a:r>
              <a:rPr lang="en-US" sz="2400" baseline="30000" dirty="0"/>
              <a:t>+</a:t>
            </a:r>
            <a:r>
              <a:rPr lang="en-US" sz="2400" dirty="0"/>
              <a:t> </a:t>
            </a:r>
          </a:p>
          <a:p>
            <a:r>
              <a:rPr lang="en-US" sz="2400" dirty="0"/>
              <a:t>Bicarbonate, HCO</a:t>
            </a:r>
            <a:r>
              <a:rPr lang="en-US" sz="2400" baseline="-25000" dirty="0"/>
              <a:t>3</a:t>
            </a:r>
            <a:r>
              <a:rPr lang="en-US" sz="2400" baseline="30000" dirty="0"/>
              <a:t>-</a:t>
            </a:r>
            <a:endParaRPr lang="en-US" sz="2400" dirty="0"/>
          </a:p>
          <a:p>
            <a:r>
              <a:rPr lang="en-US" sz="2400" dirty="0"/>
              <a:t>Carbonate, CO</a:t>
            </a:r>
            <a:r>
              <a:rPr lang="en-US" sz="2400" baseline="-25000" dirty="0"/>
              <a:t>3</a:t>
            </a:r>
            <a:r>
              <a:rPr lang="en-US" sz="2400" baseline="30000" dirty="0"/>
              <a:t>2-</a:t>
            </a:r>
            <a:endParaRPr lang="en-US" sz="2400" dirty="0"/>
          </a:p>
          <a:p>
            <a:r>
              <a:rPr lang="en-US" sz="2400" dirty="0"/>
              <a:t>Phosphate, PO</a:t>
            </a:r>
            <a:r>
              <a:rPr lang="en-US" sz="2400" baseline="-25000" dirty="0"/>
              <a:t>4</a:t>
            </a:r>
            <a:r>
              <a:rPr lang="en-US" sz="2400" baseline="30000" dirty="0"/>
              <a:t>3-</a:t>
            </a:r>
            <a:endParaRPr lang="en-US" sz="2400" dirty="0"/>
          </a:p>
          <a:p>
            <a:r>
              <a:rPr lang="en-US" sz="2400" dirty="0"/>
              <a:t>Sulfate, SO</a:t>
            </a:r>
            <a:r>
              <a:rPr lang="en-US" sz="2400" baseline="-25000" dirty="0"/>
              <a:t>4</a:t>
            </a:r>
            <a:r>
              <a:rPr lang="en-US" sz="2400" baseline="30000" dirty="0"/>
              <a:t>2-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9F2F7-D510-D444-9E90-16D31FDBFC06}"/>
              </a:ext>
            </a:extLst>
          </p:cNvPr>
          <p:cNvSpPr txBox="1"/>
          <p:nvPr/>
        </p:nvSpPr>
        <p:spPr>
          <a:xfrm>
            <a:off x="265546" y="4223084"/>
            <a:ext cx="1181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Family of cations is </a:t>
            </a:r>
            <a:r>
              <a:rPr lang="en-US" sz="2400" b="1" dirty="0"/>
              <a:t>unlikely</a:t>
            </a:r>
            <a:r>
              <a:rPr lang="en-US" sz="2400" dirty="0"/>
              <a:t> to make a precipitate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Family of cations is </a:t>
            </a:r>
            <a:r>
              <a:rPr lang="en-US" sz="2400" b="1" dirty="0"/>
              <a:t>somewhat likely</a:t>
            </a:r>
            <a:r>
              <a:rPr lang="en-US" sz="2400" dirty="0"/>
              <a:t> to make a precipitate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Writing balanced net ionic equations using the IUPAC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dirty="0"/>
              <a:t>“Lead cations combine with chloride anions to produce a lead chloride precipitate”</a:t>
            </a:r>
          </a:p>
          <a:p>
            <a:pPr algn="ctr"/>
            <a:r>
              <a:rPr lang="en-US" sz="2400" dirty="0"/>
              <a:t>… -&gt; …</a:t>
            </a:r>
          </a:p>
        </p:txBody>
      </p:sp>
    </p:spTree>
    <p:extLst>
      <p:ext uri="{BB962C8B-B14F-4D97-AF65-F5344CB8AC3E}">
        <p14:creationId xmlns:p14="http://schemas.microsoft.com/office/powerpoint/2010/main" val="377503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the Difference Between an Orbit and an Orbital?">
            <a:extLst>
              <a:ext uri="{FF2B5EF4-FFF2-40B4-BE49-F238E27FC236}">
                <a16:creationId xmlns:a16="http://schemas.microsoft.com/office/drawing/2014/main" id="{26BFDFE2-263B-444F-91D2-F6D2B9B2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5" y="371012"/>
            <a:ext cx="3085432" cy="30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ing Orbital Viewer | Chemical Education Xchange">
            <a:extLst>
              <a:ext uri="{FF2B5EF4-FFF2-40B4-BE49-F238E27FC236}">
                <a16:creationId xmlns:a16="http://schemas.microsoft.com/office/drawing/2014/main" id="{DD3BC6F6-9D56-804C-8C93-27484D5F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34" y="633820"/>
            <a:ext cx="2383898" cy="239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are &amp;quot;Natural Atomic Orbitals&amp;quot; (NAOs)?">
            <a:extLst>
              <a:ext uri="{FF2B5EF4-FFF2-40B4-BE49-F238E27FC236}">
                <a16:creationId xmlns:a16="http://schemas.microsoft.com/office/drawing/2014/main" id="{557F73EF-D461-9C40-A5F3-DBA0D131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" y="3149003"/>
            <a:ext cx="2884905" cy="28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bMO Help">
            <a:extLst>
              <a:ext uri="{FF2B5EF4-FFF2-40B4-BE49-F238E27FC236}">
                <a16:creationId xmlns:a16="http://schemas.microsoft.com/office/drawing/2014/main" id="{95663DF6-201C-0E42-84C6-6EF5199F3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t="6729" r="9288" b="6159"/>
          <a:stretch/>
        </p:blipFill>
        <p:spPr bwMode="auto">
          <a:xfrm>
            <a:off x="3092081" y="3390820"/>
            <a:ext cx="2438434" cy="24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A72FA9-8B9F-5C4F-9555-9BEB2C65BDE2}"/>
              </a:ext>
            </a:extLst>
          </p:cNvPr>
          <p:cNvSpPr/>
          <p:nvPr/>
        </p:nvSpPr>
        <p:spPr>
          <a:xfrm>
            <a:off x="0" y="0"/>
            <a:ext cx="4541308" cy="5539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3000" b="1" dirty="0"/>
              <a:t>Electrons go through nodes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2621097E-2F92-7043-8EC8-D77FAFF976EE}"/>
              </a:ext>
            </a:extLst>
          </p:cNvPr>
          <p:cNvSpPr/>
          <p:nvPr/>
        </p:nvSpPr>
        <p:spPr>
          <a:xfrm>
            <a:off x="4042401" y="3725181"/>
            <a:ext cx="498907" cy="173254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8BE4BE-5235-E743-9F34-F022AA437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41" y="692860"/>
            <a:ext cx="2519279" cy="23434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320BB0-9AED-DF45-AD69-C2C9ABA60C6F}"/>
              </a:ext>
            </a:extLst>
          </p:cNvPr>
          <p:cNvGrpSpPr/>
          <p:nvPr/>
        </p:nvGrpSpPr>
        <p:grpSpPr>
          <a:xfrm>
            <a:off x="5686425" y="4343400"/>
            <a:ext cx="3284872" cy="671513"/>
            <a:chOff x="5686425" y="4343400"/>
            <a:chExt cx="3284872" cy="671513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F5F468F7-275D-5941-8809-C25067F0024D}"/>
                </a:ext>
              </a:extLst>
            </p:cNvPr>
            <p:cNvSpPr/>
            <p:nvPr/>
          </p:nvSpPr>
          <p:spPr>
            <a:xfrm>
              <a:off x="5686425" y="4343400"/>
              <a:ext cx="1057275" cy="67151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5F8AA-C25A-DB43-8804-6251F4E1AAEE}"/>
                </a:ext>
              </a:extLst>
            </p:cNvPr>
            <p:cNvSpPr txBox="1"/>
            <p:nvPr/>
          </p:nvSpPr>
          <p:spPr>
            <a:xfrm>
              <a:off x="6899610" y="4448323"/>
              <a:ext cx="2071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This one?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96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A0FCD-7344-6B4A-92BE-D924C9E3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827789"/>
            <a:ext cx="7956926" cy="3395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838BE-A7D0-C748-8AF8-A55868CB4EE0}"/>
              </a:ext>
            </a:extLst>
          </p:cNvPr>
          <p:cNvSpPr/>
          <p:nvPr/>
        </p:nvSpPr>
        <p:spPr>
          <a:xfrm>
            <a:off x="0" y="-6582"/>
            <a:ext cx="12192000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/>
              <a:t>Lab on solubility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C07C8-1C6A-A64F-93F4-6ED985246DC0}"/>
              </a:ext>
            </a:extLst>
          </p:cNvPr>
          <p:cNvSpPr txBox="1"/>
          <p:nvPr/>
        </p:nvSpPr>
        <p:spPr>
          <a:xfrm>
            <a:off x="8590547" y="1130968"/>
            <a:ext cx="3104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Polyatomic ions:</a:t>
            </a:r>
          </a:p>
          <a:p>
            <a:r>
              <a:rPr lang="en-US" sz="2400" dirty="0"/>
              <a:t>Ammonium, NH</a:t>
            </a:r>
            <a:r>
              <a:rPr lang="en-US" sz="2400" baseline="-25000" dirty="0"/>
              <a:t>4</a:t>
            </a:r>
            <a:r>
              <a:rPr lang="en-US" sz="2400" baseline="30000" dirty="0"/>
              <a:t>+</a:t>
            </a:r>
            <a:r>
              <a:rPr lang="en-US" sz="2400" dirty="0"/>
              <a:t> </a:t>
            </a:r>
          </a:p>
          <a:p>
            <a:r>
              <a:rPr lang="en-US" sz="2400" dirty="0"/>
              <a:t>Bicarbonate, HCO</a:t>
            </a:r>
            <a:r>
              <a:rPr lang="en-US" sz="2400" baseline="-25000" dirty="0"/>
              <a:t>3</a:t>
            </a:r>
            <a:r>
              <a:rPr lang="en-US" sz="2400" baseline="30000" dirty="0"/>
              <a:t>-</a:t>
            </a:r>
            <a:endParaRPr lang="en-US" sz="2400" dirty="0"/>
          </a:p>
          <a:p>
            <a:r>
              <a:rPr lang="en-US" sz="2400" dirty="0"/>
              <a:t>Carbonate, CO</a:t>
            </a:r>
            <a:r>
              <a:rPr lang="en-US" sz="2400" baseline="-25000" dirty="0"/>
              <a:t>3</a:t>
            </a:r>
            <a:r>
              <a:rPr lang="en-US" sz="2400" baseline="30000" dirty="0"/>
              <a:t>2-</a:t>
            </a:r>
            <a:endParaRPr lang="en-US" sz="2400" dirty="0"/>
          </a:p>
          <a:p>
            <a:r>
              <a:rPr lang="en-US" sz="2400" dirty="0"/>
              <a:t>Phosphate, PO</a:t>
            </a:r>
            <a:r>
              <a:rPr lang="en-US" sz="2400" baseline="-25000" dirty="0"/>
              <a:t>4</a:t>
            </a:r>
            <a:r>
              <a:rPr lang="en-US" sz="2400" baseline="30000" dirty="0"/>
              <a:t>3-</a:t>
            </a:r>
            <a:endParaRPr lang="en-US" sz="2400" dirty="0"/>
          </a:p>
          <a:p>
            <a:r>
              <a:rPr lang="en-US" sz="2400" dirty="0"/>
              <a:t>Sulfate, SO</a:t>
            </a:r>
            <a:r>
              <a:rPr lang="en-US" sz="2400" baseline="-25000" dirty="0"/>
              <a:t>4</a:t>
            </a:r>
            <a:r>
              <a:rPr lang="en-US" sz="2400" baseline="30000" dirty="0"/>
              <a:t>2-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9F2F7-D510-D444-9E90-16D31FDBFC06}"/>
              </a:ext>
            </a:extLst>
          </p:cNvPr>
          <p:cNvSpPr txBox="1"/>
          <p:nvPr/>
        </p:nvSpPr>
        <p:spPr>
          <a:xfrm>
            <a:off x="265546" y="4223084"/>
            <a:ext cx="1181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Family of cations is </a:t>
            </a:r>
            <a:r>
              <a:rPr lang="en-US" sz="2400" b="1" dirty="0"/>
              <a:t>unlikely</a:t>
            </a:r>
            <a:r>
              <a:rPr lang="en-US" sz="2400" dirty="0"/>
              <a:t> to make a precipitate … Alkali Metals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Family of cations is </a:t>
            </a:r>
            <a:r>
              <a:rPr lang="en-US" sz="2400" b="1" dirty="0"/>
              <a:t>somewhat likely</a:t>
            </a:r>
            <a:r>
              <a:rPr lang="en-US" sz="2400" dirty="0"/>
              <a:t> to make a precipitate … Alkali Earth Metals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Writing balanced net ionic equations using the IUPAC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dirty="0"/>
              <a:t>“Lead cations combine with chloride anions to produce a lead chloride precipitate”</a:t>
            </a:r>
          </a:p>
          <a:p>
            <a:pPr algn="ctr"/>
            <a:r>
              <a:rPr lang="en-US" sz="2400" dirty="0"/>
              <a:t>Pb</a:t>
            </a:r>
            <a:r>
              <a:rPr lang="en-US" sz="2400" baseline="30000" dirty="0"/>
              <a:t>2+</a:t>
            </a:r>
            <a:r>
              <a:rPr lang="en-US" sz="2400" dirty="0"/>
              <a:t>(</a:t>
            </a:r>
            <a:r>
              <a:rPr lang="en-US" sz="2400" dirty="0" err="1"/>
              <a:t>aq</a:t>
            </a:r>
            <a:r>
              <a:rPr lang="en-US" sz="2400" dirty="0"/>
              <a:t>) + 2Cl</a:t>
            </a:r>
            <a:r>
              <a:rPr lang="en-US" sz="2400" baseline="30000" dirty="0"/>
              <a:t>-</a:t>
            </a:r>
            <a:r>
              <a:rPr lang="en-US" sz="2400" dirty="0"/>
              <a:t>(</a:t>
            </a:r>
            <a:r>
              <a:rPr lang="en-US" sz="2400" dirty="0" err="1"/>
              <a:t>aq</a:t>
            </a:r>
            <a:r>
              <a:rPr lang="en-US" sz="2400" dirty="0"/>
              <a:t>) -&gt; PbCl</a:t>
            </a:r>
            <a:r>
              <a:rPr lang="en-US" sz="2400" baseline="-25000" dirty="0"/>
              <a:t>2</a:t>
            </a:r>
            <a:r>
              <a:rPr lang="en-US" sz="2400" dirty="0"/>
              <a:t>(s)  </a:t>
            </a:r>
          </a:p>
        </p:txBody>
      </p:sp>
    </p:spTree>
    <p:extLst>
      <p:ext uri="{BB962C8B-B14F-4D97-AF65-F5344CB8AC3E}">
        <p14:creationId xmlns:p14="http://schemas.microsoft.com/office/powerpoint/2010/main" val="128878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D1696-32CD-1C46-98AF-8A9692A38EF6}"/>
              </a:ext>
            </a:extLst>
          </p:cNvPr>
          <p:cNvGrpSpPr/>
          <p:nvPr/>
        </p:nvGrpSpPr>
        <p:grpSpPr>
          <a:xfrm>
            <a:off x="196999" y="4969578"/>
            <a:ext cx="11658117" cy="1063072"/>
            <a:chOff x="196999" y="4969578"/>
            <a:chExt cx="11658117" cy="10630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63FD32-9C4E-654F-859E-1B9077F77B64}"/>
                </a:ext>
              </a:extLst>
            </p:cNvPr>
            <p:cNvSpPr txBox="1"/>
            <p:nvPr/>
          </p:nvSpPr>
          <p:spPr>
            <a:xfrm>
              <a:off x="196999" y="4969578"/>
              <a:ext cx="5423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/>
                <a:t>s-orbital</a:t>
              </a:r>
              <a:r>
                <a:rPr lang="en-US" sz="2400" dirty="0"/>
                <a:t> in the 2</a:t>
              </a:r>
              <a:r>
                <a:rPr lang="en-US" sz="2400" baseline="30000" dirty="0"/>
                <a:t>nd</a:t>
              </a:r>
              <a:r>
                <a:rPr lang="en-US" sz="2400" dirty="0"/>
                <a:t> shell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Notice the radial node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48A81E-1872-214F-B77E-25BBB6525AF1}"/>
                </a:ext>
              </a:extLst>
            </p:cNvPr>
            <p:cNvSpPr txBox="1"/>
            <p:nvPr/>
          </p:nvSpPr>
          <p:spPr>
            <a:xfrm>
              <a:off x="6431944" y="5201653"/>
              <a:ext cx="5423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One of three </a:t>
              </a:r>
              <a:r>
                <a:rPr lang="en-US" sz="2400" b="1" dirty="0"/>
                <a:t>p-orbitals</a:t>
              </a:r>
              <a:r>
                <a:rPr lang="en-US" sz="2400" dirty="0"/>
                <a:t> in the 2</a:t>
              </a:r>
              <a:r>
                <a:rPr lang="en-US" sz="2400" baseline="30000" dirty="0"/>
                <a:t>nd</a:t>
              </a:r>
              <a:r>
                <a:rPr lang="en-US" sz="2400" dirty="0"/>
                <a:t> shell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Notice the planar node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067643-89FC-DC4B-9D2E-238C8816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34" y="884392"/>
            <a:ext cx="3937668" cy="415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181038-7DAA-2644-9783-F9CB7730DC8D}"/>
              </a:ext>
            </a:extLst>
          </p:cNvPr>
          <p:cNvSpPr/>
          <p:nvPr/>
        </p:nvSpPr>
        <p:spPr>
          <a:xfrm>
            <a:off x="0" y="11845"/>
            <a:ext cx="6534930" cy="5539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3000" b="1" dirty="0"/>
              <a:t>Motions associated with these orbitals?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31AAC-8D15-9645-AFAA-310C245D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6" y="861057"/>
            <a:ext cx="4099497" cy="38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D1696-32CD-1C46-98AF-8A9692A38EF6}"/>
              </a:ext>
            </a:extLst>
          </p:cNvPr>
          <p:cNvGrpSpPr/>
          <p:nvPr/>
        </p:nvGrpSpPr>
        <p:grpSpPr>
          <a:xfrm>
            <a:off x="196999" y="4969578"/>
            <a:ext cx="11658117" cy="1432404"/>
            <a:chOff x="196999" y="4969578"/>
            <a:chExt cx="11658117" cy="14324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63FD32-9C4E-654F-859E-1B9077F77B64}"/>
                </a:ext>
              </a:extLst>
            </p:cNvPr>
            <p:cNvSpPr txBox="1"/>
            <p:nvPr/>
          </p:nvSpPr>
          <p:spPr>
            <a:xfrm>
              <a:off x="196999" y="4969578"/>
              <a:ext cx="5423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/>
                <a:t>s-orbital</a:t>
              </a:r>
              <a:r>
                <a:rPr lang="en-US" sz="2400" dirty="0"/>
                <a:t> in the 2</a:t>
              </a:r>
              <a:r>
                <a:rPr lang="en-US" sz="2400" baseline="30000" dirty="0"/>
                <a:t>nd</a:t>
              </a:r>
              <a:r>
                <a:rPr lang="en-US" sz="2400" dirty="0"/>
                <a:t> shell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Notice the radial node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In-and-out breathing motion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48A81E-1872-214F-B77E-25BBB6525AF1}"/>
                </a:ext>
              </a:extLst>
            </p:cNvPr>
            <p:cNvSpPr txBox="1"/>
            <p:nvPr/>
          </p:nvSpPr>
          <p:spPr>
            <a:xfrm>
              <a:off x="6431944" y="5201653"/>
              <a:ext cx="5423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One of three </a:t>
              </a:r>
              <a:r>
                <a:rPr lang="en-US" sz="2400" b="1" dirty="0"/>
                <a:t>p-orbitals</a:t>
              </a:r>
              <a:r>
                <a:rPr lang="en-US" sz="2400" dirty="0"/>
                <a:t> in the 2</a:t>
              </a:r>
              <a:r>
                <a:rPr lang="en-US" sz="2400" baseline="30000" dirty="0"/>
                <a:t>nd</a:t>
              </a:r>
              <a:r>
                <a:rPr lang="en-US" sz="2400" dirty="0"/>
                <a:t> shell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These electrons have angular momentum!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067643-89FC-DC4B-9D2E-238C8816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34" y="884392"/>
            <a:ext cx="3937668" cy="415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181038-7DAA-2644-9783-F9CB7730DC8D}"/>
              </a:ext>
            </a:extLst>
          </p:cNvPr>
          <p:cNvSpPr/>
          <p:nvPr/>
        </p:nvSpPr>
        <p:spPr>
          <a:xfrm>
            <a:off x="0" y="11845"/>
            <a:ext cx="6534930" cy="5539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3000" b="1" dirty="0"/>
              <a:t>Motions associated with these orbitals?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31AAC-8D15-9645-AFAA-310C245D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6" y="861057"/>
            <a:ext cx="4099497" cy="38133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184B4A-B8D8-5343-A38B-024469B5442A}"/>
              </a:ext>
            </a:extLst>
          </p:cNvPr>
          <p:cNvGrpSpPr/>
          <p:nvPr/>
        </p:nvGrpSpPr>
        <p:grpSpPr>
          <a:xfrm>
            <a:off x="1759760" y="1640114"/>
            <a:ext cx="2039458" cy="2007486"/>
            <a:chOff x="1759760" y="1640114"/>
            <a:chExt cx="2039458" cy="20074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A2E6D8-AD1D-1749-9393-17557D1BF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1714" y="1640114"/>
              <a:ext cx="413657" cy="980724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3E186B-FC88-764D-B68A-FF1B8351CE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1524" y="2917465"/>
              <a:ext cx="747694" cy="730135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F6A226-9190-0C4F-88F1-00A05EB47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760" y="2934283"/>
              <a:ext cx="763855" cy="607221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B58E0-4993-6847-995D-3649E6E58C38}"/>
              </a:ext>
            </a:extLst>
          </p:cNvPr>
          <p:cNvGrpSpPr/>
          <p:nvPr/>
        </p:nvGrpSpPr>
        <p:grpSpPr>
          <a:xfrm>
            <a:off x="7642032" y="1645478"/>
            <a:ext cx="2389531" cy="2587019"/>
            <a:chOff x="7642032" y="1645478"/>
            <a:chExt cx="2389531" cy="2587019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970D1B8-D776-7945-8959-1784A1D92BA4}"/>
                </a:ext>
              </a:extLst>
            </p:cNvPr>
            <p:cNvSpPr/>
            <p:nvPr/>
          </p:nvSpPr>
          <p:spPr>
            <a:xfrm rot="1623783">
              <a:off x="9187529" y="2186527"/>
              <a:ext cx="844034" cy="2045970"/>
            </a:xfrm>
            <a:prstGeom prst="arc">
              <a:avLst>
                <a:gd name="adj1" fmla="val 16513437"/>
                <a:gd name="adj2" fmla="val 5258318"/>
              </a:avLst>
            </a:prstGeom>
            <a:ln w="127000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661CC27-0ADF-3A44-A66D-2D730AC275B7}"/>
                </a:ext>
              </a:extLst>
            </p:cNvPr>
            <p:cNvSpPr/>
            <p:nvPr/>
          </p:nvSpPr>
          <p:spPr>
            <a:xfrm rot="12255143">
              <a:off x="7642032" y="1645478"/>
              <a:ext cx="894719" cy="2045970"/>
            </a:xfrm>
            <a:prstGeom prst="arc">
              <a:avLst>
                <a:gd name="adj1" fmla="val 16513437"/>
                <a:gd name="adj2" fmla="val 5258318"/>
              </a:avLst>
            </a:prstGeom>
            <a:ln w="127000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440BB9-EC88-D94C-9CCA-40360BAA21CD}"/>
                </a:ext>
              </a:extLst>
            </p:cNvPr>
            <p:cNvCxnSpPr/>
            <p:nvPr/>
          </p:nvCxnSpPr>
          <p:spPr>
            <a:xfrm flipH="1">
              <a:off x="8476343" y="2106531"/>
              <a:ext cx="769257" cy="1678389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83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48A81E-1872-214F-B77E-25BBB6525AF1}"/>
              </a:ext>
            </a:extLst>
          </p:cNvPr>
          <p:cNvSpPr txBox="1"/>
          <p:nvPr/>
        </p:nvSpPr>
        <p:spPr>
          <a:xfrm>
            <a:off x="6431944" y="5201653"/>
            <a:ext cx="542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of three </a:t>
            </a:r>
            <a:r>
              <a:rPr lang="en-US" sz="2400" b="1" dirty="0"/>
              <a:t>p-orbitals</a:t>
            </a:r>
            <a:r>
              <a:rPr lang="en-US" sz="2400" dirty="0"/>
              <a:t> in the 2</a:t>
            </a:r>
            <a:r>
              <a:rPr lang="en-US" sz="2400" baseline="30000" dirty="0"/>
              <a:t>nd</a:t>
            </a:r>
            <a:r>
              <a:rPr lang="en-US" sz="2400" dirty="0"/>
              <a:t>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electrons have angular momentum!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67643-89FC-DC4B-9D2E-238C8816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34" y="884392"/>
            <a:ext cx="3937668" cy="415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181038-7DAA-2644-9783-F9CB7730DC8D}"/>
              </a:ext>
            </a:extLst>
          </p:cNvPr>
          <p:cNvSpPr/>
          <p:nvPr/>
        </p:nvSpPr>
        <p:spPr>
          <a:xfrm>
            <a:off x="0" y="11845"/>
            <a:ext cx="11331500" cy="5539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3000" b="1" dirty="0"/>
              <a:t>Angular momentum of an electron (or any mass circling a center point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B58E0-4993-6847-995D-3649E6E58C38}"/>
              </a:ext>
            </a:extLst>
          </p:cNvPr>
          <p:cNvGrpSpPr/>
          <p:nvPr/>
        </p:nvGrpSpPr>
        <p:grpSpPr>
          <a:xfrm>
            <a:off x="7642032" y="1645478"/>
            <a:ext cx="2389531" cy="2587019"/>
            <a:chOff x="7642032" y="1645478"/>
            <a:chExt cx="2389531" cy="2587019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970D1B8-D776-7945-8959-1784A1D92BA4}"/>
                </a:ext>
              </a:extLst>
            </p:cNvPr>
            <p:cNvSpPr/>
            <p:nvPr/>
          </p:nvSpPr>
          <p:spPr>
            <a:xfrm rot="1623783">
              <a:off x="9187529" y="2186527"/>
              <a:ext cx="844034" cy="2045970"/>
            </a:xfrm>
            <a:prstGeom prst="arc">
              <a:avLst>
                <a:gd name="adj1" fmla="val 16513437"/>
                <a:gd name="adj2" fmla="val 5258318"/>
              </a:avLst>
            </a:prstGeom>
            <a:ln w="127000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661CC27-0ADF-3A44-A66D-2D730AC275B7}"/>
                </a:ext>
              </a:extLst>
            </p:cNvPr>
            <p:cNvSpPr/>
            <p:nvPr/>
          </p:nvSpPr>
          <p:spPr>
            <a:xfrm rot="12255143">
              <a:off x="7642032" y="1645478"/>
              <a:ext cx="894719" cy="2045970"/>
            </a:xfrm>
            <a:prstGeom prst="arc">
              <a:avLst>
                <a:gd name="adj1" fmla="val 16513437"/>
                <a:gd name="adj2" fmla="val 5258318"/>
              </a:avLst>
            </a:prstGeom>
            <a:ln w="127000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440BB9-EC88-D94C-9CCA-40360BAA21CD}"/>
                </a:ext>
              </a:extLst>
            </p:cNvPr>
            <p:cNvCxnSpPr/>
            <p:nvPr/>
          </p:nvCxnSpPr>
          <p:spPr>
            <a:xfrm flipH="1">
              <a:off x="8476343" y="2106531"/>
              <a:ext cx="769257" cy="1678389"/>
            </a:xfrm>
            <a:prstGeom prst="straightConnector1">
              <a:avLst/>
            </a:prstGeom>
            <a:ln w="1270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The Physics of Swinging a Mass on a String for Fun | WIRED">
            <a:extLst>
              <a:ext uri="{FF2B5EF4-FFF2-40B4-BE49-F238E27FC236}">
                <a16:creationId xmlns:a16="http://schemas.microsoft.com/office/drawing/2014/main" id="{204EFCFA-5B84-934C-8E55-D5FBF2BD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4" y="1742530"/>
            <a:ext cx="4895243" cy="368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7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PEP, aufbau, GEOO diagrams, and electron configurations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38A99-6181-554B-BEC4-190A45B4D7AF}"/>
              </a:ext>
            </a:extLst>
          </p:cNvPr>
          <p:cNvGrpSpPr/>
          <p:nvPr/>
        </p:nvGrpSpPr>
        <p:grpSpPr>
          <a:xfrm>
            <a:off x="-124432" y="654050"/>
            <a:ext cx="7391400" cy="5549900"/>
            <a:chOff x="-124432" y="654050"/>
            <a:chExt cx="7391400" cy="5549900"/>
          </a:xfrm>
        </p:grpSpPr>
        <p:pic>
          <p:nvPicPr>
            <p:cNvPr id="9217" name="Picture 1" descr="page1image29230096">
              <a:extLst>
                <a:ext uri="{FF2B5EF4-FFF2-40B4-BE49-F238E27FC236}">
                  <a16:creationId xmlns:a16="http://schemas.microsoft.com/office/drawing/2014/main" id="{2B1989E1-9AF3-F343-90AA-21D7374D3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CE18DE-1718-4545-8C75-A777281981F9}"/>
                </a:ext>
              </a:extLst>
            </p:cNvPr>
            <p:cNvGrpSpPr/>
            <p:nvPr/>
          </p:nvGrpSpPr>
          <p:grpSpPr>
            <a:xfrm>
              <a:off x="1458374" y="5514540"/>
              <a:ext cx="127356" cy="411449"/>
              <a:chOff x="1458374" y="5514540"/>
              <a:chExt cx="127356" cy="411449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D88219E-F2BD-6941-B490-0CF1B722D321}"/>
                  </a:ext>
                </a:extLst>
              </p:cNvPr>
              <p:cNvCxnSpPr/>
              <p:nvPr/>
            </p:nvCxnSpPr>
            <p:spPr>
              <a:xfrm flipV="1">
                <a:off x="1458374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E4B5CBD-1B36-584E-94DB-12ED239E0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5730" y="5532801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8941F1-1E60-714C-93AA-9A9148EE91F7}"/>
              </a:ext>
            </a:extLst>
          </p:cNvPr>
          <p:cNvSpPr txBox="1"/>
          <p:nvPr/>
        </p:nvSpPr>
        <p:spPr>
          <a:xfrm>
            <a:off x="7652711" y="505905"/>
            <a:ext cx="782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Boron has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1s</a:t>
            </a:r>
            <a:r>
              <a:rPr lang="en-US" sz="2400" b="1" baseline="30000" dirty="0">
                <a:solidFill>
                  <a:schemeClr val="accent3"/>
                </a:solidFill>
              </a:rPr>
              <a:t>2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/>
              <a:t>2s</a:t>
            </a:r>
            <a:r>
              <a:rPr lang="en-US" sz="2400" b="1" baseline="30000" dirty="0"/>
              <a:t>2 </a:t>
            </a:r>
            <a:r>
              <a:rPr lang="en-US" sz="2400" b="1" dirty="0"/>
              <a:t>2p</a:t>
            </a:r>
            <a:r>
              <a:rPr lang="en-US" sz="2400" b="1" baseline="30000" dirty="0"/>
              <a:t>1</a:t>
            </a:r>
          </a:p>
          <a:p>
            <a:r>
              <a:rPr lang="en-US" sz="2400" dirty="0"/>
              <a:t>(same as </a:t>
            </a:r>
            <a:r>
              <a:rPr lang="en-US" sz="2400" b="1" dirty="0">
                <a:solidFill>
                  <a:schemeClr val="accent3"/>
                </a:solidFill>
              </a:rPr>
              <a:t>[He] </a:t>
            </a:r>
            <a:r>
              <a:rPr lang="en-US" sz="2400" b="1" dirty="0"/>
              <a:t>2s</a:t>
            </a:r>
            <a:r>
              <a:rPr lang="en-US" sz="2400" b="1" baseline="30000" dirty="0"/>
              <a:t>2</a:t>
            </a:r>
            <a:r>
              <a:rPr lang="en-US" sz="2400" b="1" dirty="0"/>
              <a:t> 2p</a:t>
            </a:r>
            <a:r>
              <a:rPr lang="en-US" sz="2400" b="1" baseline="30000" dirty="0"/>
              <a:t>1</a:t>
            </a:r>
            <a:r>
              <a:rPr lang="en-US" sz="2400" dirty="0"/>
              <a:t>)</a:t>
            </a:r>
            <a:endParaRPr lang="en-US" sz="2400" baseline="30000" dirty="0"/>
          </a:p>
          <a:p>
            <a:r>
              <a:rPr lang="en-US" sz="2400" dirty="0"/>
              <a:t>What’s next, aufbau?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A02A6A-FC22-1D45-9BCA-20C656A12701}"/>
              </a:ext>
            </a:extLst>
          </p:cNvPr>
          <p:cNvCxnSpPr/>
          <p:nvPr/>
        </p:nvCxnSpPr>
        <p:spPr>
          <a:xfrm flipV="1">
            <a:off x="1550486" y="3868287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Electron Orbital - Key Stage Wiki">
            <a:extLst>
              <a:ext uri="{FF2B5EF4-FFF2-40B4-BE49-F238E27FC236}">
                <a16:creationId xmlns:a16="http://schemas.microsoft.com/office/drawing/2014/main" id="{508FC58F-91AE-864C-AC3F-ED03AFB4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1" y="2698143"/>
            <a:ext cx="4329102" cy="16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D1F58D-A1A8-1B45-9406-07E39A473C77}"/>
              </a:ext>
            </a:extLst>
          </p:cNvPr>
          <p:cNvCxnSpPr>
            <a:cxnSpLocks/>
          </p:cNvCxnSpPr>
          <p:nvPr/>
        </p:nvCxnSpPr>
        <p:spPr>
          <a:xfrm>
            <a:off x="1647696" y="3907576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E9D0F8-AC28-404B-82F8-E03A1C48E5D7}"/>
              </a:ext>
            </a:extLst>
          </p:cNvPr>
          <p:cNvGrpSpPr/>
          <p:nvPr/>
        </p:nvGrpSpPr>
        <p:grpSpPr>
          <a:xfrm>
            <a:off x="3571268" y="5263334"/>
            <a:ext cx="8343959" cy="1325310"/>
            <a:chOff x="1103669" y="5381677"/>
            <a:chExt cx="8343959" cy="13253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6AFD86-94A4-9744-8AC7-1177DF7CD022}"/>
                </a:ext>
              </a:extLst>
            </p:cNvPr>
            <p:cNvGrpSpPr/>
            <p:nvPr/>
          </p:nvGrpSpPr>
          <p:grpSpPr>
            <a:xfrm>
              <a:off x="4266589" y="5381677"/>
              <a:ext cx="5181039" cy="1029628"/>
              <a:chOff x="4329113" y="5606661"/>
              <a:chExt cx="5181039" cy="1029628"/>
            </a:xfrm>
          </p:grpSpPr>
          <p:pic>
            <p:nvPicPr>
              <p:cNvPr id="35" name="Picture 2" descr="Solved: When students first see a drawing of the p orbitals, th... |  Chegg.com">
                <a:extLst>
                  <a:ext uri="{FF2B5EF4-FFF2-40B4-BE49-F238E27FC236}">
                    <a16:creationId xmlns:a16="http://schemas.microsoft.com/office/drawing/2014/main" id="{9E9DAA23-93D5-B349-B8F2-310CCA313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683"/>
              <a:stretch/>
            </p:blipFill>
            <p:spPr bwMode="auto">
              <a:xfrm>
                <a:off x="4329113" y="5606661"/>
                <a:ext cx="3295089" cy="1029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385608-AF8A-C640-827E-046BCD2778D9}"/>
                  </a:ext>
                </a:extLst>
              </p:cNvPr>
              <p:cNvSpPr txBox="1"/>
              <p:nvPr/>
            </p:nvSpPr>
            <p:spPr>
              <a:xfrm>
                <a:off x="7624202" y="5951027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2p orbitals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13DB4D-4F18-A446-9F8B-4441F9348198}"/>
                </a:ext>
              </a:extLst>
            </p:cNvPr>
            <p:cNvGrpSpPr/>
            <p:nvPr/>
          </p:nvGrpSpPr>
          <p:grpSpPr>
            <a:xfrm>
              <a:off x="1103669" y="5381677"/>
              <a:ext cx="2937753" cy="1325310"/>
              <a:chOff x="4297729" y="3654649"/>
              <a:chExt cx="2937753" cy="1325310"/>
            </a:xfrm>
          </p:grpSpPr>
          <p:pic>
            <p:nvPicPr>
              <p:cNvPr id="33" name="Picture 2" descr="Image result for orbital shapes">
                <a:extLst>
                  <a:ext uri="{FF2B5EF4-FFF2-40B4-BE49-F238E27FC236}">
                    <a16:creationId xmlns:a16="http://schemas.microsoft.com/office/drawing/2014/main" id="{1BB3D83A-233E-7246-8A4F-2B275A0B59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01" t="7899" r="54794" b="75928"/>
              <a:stretch/>
            </p:blipFill>
            <p:spPr bwMode="auto">
              <a:xfrm>
                <a:off x="5687096" y="3654649"/>
                <a:ext cx="1548386" cy="13253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C3174E-B27E-F340-86E6-F3DC8DBB13EB}"/>
                  </a:ext>
                </a:extLst>
              </p:cNvPr>
              <p:cNvSpPr txBox="1"/>
              <p:nvPr/>
            </p:nvSpPr>
            <p:spPr>
              <a:xfrm>
                <a:off x="4297729" y="4133917"/>
                <a:ext cx="16905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2s orbital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7630C3-C0A3-9F48-9C86-DDF473FE1344}"/>
                </a:ext>
              </a:extLst>
            </p:cNvPr>
            <p:cNvGrpSpPr/>
            <p:nvPr/>
          </p:nvGrpSpPr>
          <p:grpSpPr>
            <a:xfrm>
              <a:off x="2993402" y="5857940"/>
              <a:ext cx="247337" cy="442140"/>
              <a:chOff x="2762292" y="5385671"/>
              <a:chExt cx="247337" cy="442140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36B01DA-8C03-B343-BFC5-EB349038617F}"/>
                  </a:ext>
                </a:extLst>
              </p:cNvPr>
              <p:cNvCxnSpPr/>
              <p:nvPr/>
            </p:nvCxnSpPr>
            <p:spPr>
              <a:xfrm flipV="1">
                <a:off x="2762292" y="5385671"/>
                <a:ext cx="0" cy="42977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CB52C54-304E-5F43-9BCF-598E540DA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629" y="5405196"/>
                <a:ext cx="0" cy="422615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233092-C697-4543-B0D3-52C4BCF9134D}"/>
                </a:ext>
              </a:extLst>
            </p:cNvPr>
            <p:cNvCxnSpPr/>
            <p:nvPr/>
          </p:nvCxnSpPr>
          <p:spPr>
            <a:xfrm flipV="1">
              <a:off x="4944457" y="5757929"/>
              <a:ext cx="0" cy="42977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EB3655-0D56-4C4F-B252-F919A78DF4F6}"/>
              </a:ext>
            </a:extLst>
          </p:cNvPr>
          <p:cNvCxnSpPr/>
          <p:nvPr/>
        </p:nvCxnSpPr>
        <p:spPr>
          <a:xfrm flipV="1">
            <a:off x="2325884" y="3299718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9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PEP, aufbau, GEOO diagrams, and electron configurations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38A99-6181-554B-BEC4-190A45B4D7AF}"/>
              </a:ext>
            </a:extLst>
          </p:cNvPr>
          <p:cNvGrpSpPr/>
          <p:nvPr/>
        </p:nvGrpSpPr>
        <p:grpSpPr>
          <a:xfrm>
            <a:off x="-124432" y="654050"/>
            <a:ext cx="7391400" cy="5549900"/>
            <a:chOff x="-124432" y="654050"/>
            <a:chExt cx="7391400" cy="5549900"/>
          </a:xfrm>
        </p:grpSpPr>
        <p:pic>
          <p:nvPicPr>
            <p:cNvPr id="9217" name="Picture 1" descr="page1image29230096">
              <a:extLst>
                <a:ext uri="{FF2B5EF4-FFF2-40B4-BE49-F238E27FC236}">
                  <a16:creationId xmlns:a16="http://schemas.microsoft.com/office/drawing/2014/main" id="{2B1989E1-9AF3-F343-90AA-21D7374D3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CE18DE-1718-4545-8C75-A777281981F9}"/>
                </a:ext>
              </a:extLst>
            </p:cNvPr>
            <p:cNvGrpSpPr/>
            <p:nvPr/>
          </p:nvGrpSpPr>
          <p:grpSpPr>
            <a:xfrm>
              <a:off x="1458374" y="5514540"/>
              <a:ext cx="127356" cy="411449"/>
              <a:chOff x="1458374" y="5514540"/>
              <a:chExt cx="127356" cy="411449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D88219E-F2BD-6941-B490-0CF1B722D321}"/>
                  </a:ext>
                </a:extLst>
              </p:cNvPr>
              <p:cNvCxnSpPr/>
              <p:nvPr/>
            </p:nvCxnSpPr>
            <p:spPr>
              <a:xfrm flipV="1">
                <a:off x="1458374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E4B5CBD-1B36-584E-94DB-12ED239E0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5730" y="5532801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8941F1-1E60-714C-93AA-9A9148EE91F7}"/>
              </a:ext>
            </a:extLst>
          </p:cNvPr>
          <p:cNvSpPr txBox="1"/>
          <p:nvPr/>
        </p:nvSpPr>
        <p:spPr>
          <a:xfrm>
            <a:off x="7652711" y="505905"/>
            <a:ext cx="4329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1s</a:t>
            </a:r>
            <a:r>
              <a:rPr lang="en-US" sz="2400" b="1" baseline="30000" dirty="0">
                <a:solidFill>
                  <a:schemeClr val="accent3"/>
                </a:solidFill>
              </a:rPr>
              <a:t>2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/>
              <a:t>2s</a:t>
            </a:r>
            <a:r>
              <a:rPr lang="en-US" sz="2400" b="1" baseline="30000" dirty="0"/>
              <a:t>2 </a:t>
            </a:r>
            <a:r>
              <a:rPr lang="en-US" sz="2400" b="1" dirty="0"/>
              <a:t>2p</a:t>
            </a:r>
            <a:r>
              <a:rPr lang="en-US" sz="2400" b="1" baseline="30000" dirty="0"/>
              <a:t>2</a:t>
            </a:r>
          </a:p>
          <a:p>
            <a:r>
              <a:rPr lang="en-US" sz="2400" dirty="0"/>
              <a:t>But there’s an unexpected pattern here …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A02A6A-FC22-1D45-9BCA-20C656A12701}"/>
              </a:ext>
            </a:extLst>
          </p:cNvPr>
          <p:cNvCxnSpPr/>
          <p:nvPr/>
        </p:nvCxnSpPr>
        <p:spPr>
          <a:xfrm flipV="1">
            <a:off x="1550486" y="3868287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Electron Orbital - Key Stage Wiki">
            <a:extLst>
              <a:ext uri="{FF2B5EF4-FFF2-40B4-BE49-F238E27FC236}">
                <a16:creationId xmlns:a16="http://schemas.microsoft.com/office/drawing/2014/main" id="{508FC58F-91AE-864C-AC3F-ED03AFB4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1" y="2698143"/>
            <a:ext cx="4329102" cy="16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D1F58D-A1A8-1B45-9406-07E39A473C77}"/>
              </a:ext>
            </a:extLst>
          </p:cNvPr>
          <p:cNvCxnSpPr>
            <a:cxnSpLocks/>
          </p:cNvCxnSpPr>
          <p:nvPr/>
        </p:nvCxnSpPr>
        <p:spPr>
          <a:xfrm>
            <a:off x="1647696" y="3907576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EF9191-C72F-0E4D-BA33-A5F125B7B6E2}"/>
              </a:ext>
            </a:extLst>
          </p:cNvPr>
          <p:cNvGrpSpPr/>
          <p:nvPr/>
        </p:nvGrpSpPr>
        <p:grpSpPr>
          <a:xfrm>
            <a:off x="4964931" y="5269411"/>
            <a:ext cx="6954592" cy="1325310"/>
            <a:chOff x="2493036" y="5381677"/>
            <a:chExt cx="6954592" cy="13253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9CECD71-E438-D14E-8767-F513A7F9AC63}"/>
                </a:ext>
              </a:extLst>
            </p:cNvPr>
            <p:cNvGrpSpPr/>
            <p:nvPr/>
          </p:nvGrpSpPr>
          <p:grpSpPr>
            <a:xfrm>
              <a:off x="4266589" y="5381677"/>
              <a:ext cx="5181039" cy="1029628"/>
              <a:chOff x="4329113" y="5606661"/>
              <a:chExt cx="5181039" cy="1029628"/>
            </a:xfrm>
          </p:grpSpPr>
          <p:pic>
            <p:nvPicPr>
              <p:cNvPr id="57" name="Picture 2" descr="Solved: When students first see a drawing of the p orbitals, th... |  Chegg.com">
                <a:extLst>
                  <a:ext uri="{FF2B5EF4-FFF2-40B4-BE49-F238E27FC236}">
                    <a16:creationId xmlns:a16="http://schemas.microsoft.com/office/drawing/2014/main" id="{5B0DEADD-2B6F-B544-9525-E75484D79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683"/>
              <a:stretch/>
            </p:blipFill>
            <p:spPr bwMode="auto">
              <a:xfrm>
                <a:off x="4329113" y="5606661"/>
                <a:ext cx="3295089" cy="1029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D20D6F5-519C-A742-B53E-A286DF7F7C74}"/>
                  </a:ext>
                </a:extLst>
              </p:cNvPr>
              <p:cNvSpPr txBox="1"/>
              <p:nvPr/>
            </p:nvSpPr>
            <p:spPr>
              <a:xfrm>
                <a:off x="7624202" y="5951027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2p orbitals</a:t>
                </a:r>
              </a:p>
            </p:txBody>
          </p:sp>
        </p:grpSp>
        <p:pic>
          <p:nvPicPr>
            <p:cNvPr id="52" name="Picture 2" descr="Image result for orbital shapes">
              <a:extLst>
                <a:ext uri="{FF2B5EF4-FFF2-40B4-BE49-F238E27FC236}">
                  <a16:creationId xmlns:a16="http://schemas.microsoft.com/office/drawing/2014/main" id="{310BE7B6-67AC-C846-92E6-5FA1CD522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01" t="7899" r="54794" b="75928"/>
            <a:stretch/>
          </p:blipFill>
          <p:spPr bwMode="auto">
            <a:xfrm>
              <a:off x="2493036" y="5381677"/>
              <a:ext cx="1548386" cy="132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4078680-BD0F-3143-98AF-798EB4A54502}"/>
                </a:ext>
              </a:extLst>
            </p:cNvPr>
            <p:cNvGrpSpPr/>
            <p:nvPr/>
          </p:nvGrpSpPr>
          <p:grpSpPr>
            <a:xfrm>
              <a:off x="2993402" y="5857940"/>
              <a:ext cx="247337" cy="442140"/>
              <a:chOff x="2762292" y="5385671"/>
              <a:chExt cx="247337" cy="442140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1D6BEAB-D7C9-9144-A258-E9056AE64483}"/>
                  </a:ext>
                </a:extLst>
              </p:cNvPr>
              <p:cNvCxnSpPr/>
              <p:nvPr/>
            </p:nvCxnSpPr>
            <p:spPr>
              <a:xfrm flipV="1">
                <a:off x="2762292" y="5385671"/>
                <a:ext cx="0" cy="42977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831A486-2BD4-6B42-8B67-23B565B41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629" y="5405196"/>
                <a:ext cx="0" cy="422615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045076B-17DC-9C43-9A4E-D6CF9FE36E5C}"/>
                </a:ext>
              </a:extLst>
            </p:cNvPr>
            <p:cNvCxnSpPr/>
            <p:nvPr/>
          </p:nvCxnSpPr>
          <p:spPr>
            <a:xfrm flipV="1">
              <a:off x="4944457" y="5757929"/>
              <a:ext cx="0" cy="42977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4889E5-54C6-3E46-B6A0-3677555B04A1}"/>
              </a:ext>
            </a:extLst>
          </p:cNvPr>
          <p:cNvGrpSpPr/>
          <p:nvPr/>
        </p:nvGrpSpPr>
        <p:grpSpPr>
          <a:xfrm>
            <a:off x="6738485" y="5013612"/>
            <a:ext cx="1018842" cy="1581109"/>
            <a:chOff x="6738485" y="5013612"/>
            <a:chExt cx="1018842" cy="158110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59C02A-7B97-8840-B04E-29B61949A689}"/>
                </a:ext>
              </a:extLst>
            </p:cNvPr>
            <p:cNvCxnSpPr>
              <a:cxnSpLocks/>
            </p:cNvCxnSpPr>
            <p:nvPr/>
          </p:nvCxnSpPr>
          <p:spPr>
            <a:xfrm>
              <a:off x="7142375" y="5727126"/>
              <a:ext cx="0" cy="44832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DE48C5-1B07-4149-8363-880B0FC2E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485" y="5013612"/>
              <a:ext cx="1018842" cy="158110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050637-065F-9944-9370-9982117BEC56}"/>
              </a:ext>
            </a:extLst>
          </p:cNvPr>
          <p:cNvCxnSpPr/>
          <p:nvPr/>
        </p:nvCxnSpPr>
        <p:spPr>
          <a:xfrm flipV="1">
            <a:off x="2209072" y="3351214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C91B21-DDAE-ED43-A0EC-825B782DD25C}"/>
              </a:ext>
            </a:extLst>
          </p:cNvPr>
          <p:cNvCxnSpPr>
            <a:cxnSpLocks/>
          </p:cNvCxnSpPr>
          <p:nvPr/>
        </p:nvCxnSpPr>
        <p:spPr>
          <a:xfrm>
            <a:off x="2322610" y="3357847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70B332C-85D9-2D4F-BF26-C3163452F852}"/>
              </a:ext>
            </a:extLst>
          </p:cNvPr>
          <p:cNvCxnSpPr>
            <a:cxnSpLocks/>
          </p:cNvCxnSpPr>
          <p:nvPr/>
        </p:nvCxnSpPr>
        <p:spPr>
          <a:xfrm flipH="1">
            <a:off x="1954361" y="3186876"/>
            <a:ext cx="509421" cy="731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BE2D6D-5C45-874C-9618-696A4C54F52C}"/>
              </a:ext>
            </a:extLst>
          </p:cNvPr>
          <p:cNvSpPr txBox="1"/>
          <p:nvPr/>
        </p:nvSpPr>
        <p:spPr>
          <a:xfrm>
            <a:off x="3571268" y="5742602"/>
            <a:ext cx="169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2s orbital</a:t>
            </a:r>
          </a:p>
        </p:txBody>
      </p:sp>
    </p:spTree>
    <p:extLst>
      <p:ext uri="{BB962C8B-B14F-4D97-AF65-F5344CB8AC3E}">
        <p14:creationId xmlns:p14="http://schemas.microsoft.com/office/powerpoint/2010/main" val="392808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7"/>
            <a:ext cx="1156447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PEP, aufbau, GEOO diagrams, and electron configurations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38A99-6181-554B-BEC4-190A45B4D7AF}"/>
              </a:ext>
            </a:extLst>
          </p:cNvPr>
          <p:cNvGrpSpPr/>
          <p:nvPr/>
        </p:nvGrpSpPr>
        <p:grpSpPr>
          <a:xfrm>
            <a:off x="-124432" y="654050"/>
            <a:ext cx="7391400" cy="5549900"/>
            <a:chOff x="-124432" y="654050"/>
            <a:chExt cx="7391400" cy="5549900"/>
          </a:xfrm>
        </p:grpSpPr>
        <p:pic>
          <p:nvPicPr>
            <p:cNvPr id="9217" name="Picture 1" descr="page1image29230096">
              <a:extLst>
                <a:ext uri="{FF2B5EF4-FFF2-40B4-BE49-F238E27FC236}">
                  <a16:creationId xmlns:a16="http://schemas.microsoft.com/office/drawing/2014/main" id="{2B1989E1-9AF3-F343-90AA-21D7374D3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32" y="654050"/>
              <a:ext cx="7391400" cy="554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CE18DE-1718-4545-8C75-A777281981F9}"/>
                </a:ext>
              </a:extLst>
            </p:cNvPr>
            <p:cNvGrpSpPr/>
            <p:nvPr/>
          </p:nvGrpSpPr>
          <p:grpSpPr>
            <a:xfrm>
              <a:off x="1458374" y="5514540"/>
              <a:ext cx="127356" cy="411449"/>
              <a:chOff x="1458374" y="5514540"/>
              <a:chExt cx="127356" cy="411449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D88219E-F2BD-6941-B490-0CF1B722D321}"/>
                  </a:ext>
                </a:extLst>
              </p:cNvPr>
              <p:cNvCxnSpPr/>
              <p:nvPr/>
            </p:nvCxnSpPr>
            <p:spPr>
              <a:xfrm flipV="1">
                <a:off x="1458374" y="5514540"/>
                <a:ext cx="0" cy="4023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E4B5CBD-1B36-584E-94DB-12ED239E0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5730" y="5532801"/>
                <a:ext cx="0" cy="39318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8941F1-1E60-714C-93AA-9A9148EE91F7}"/>
              </a:ext>
            </a:extLst>
          </p:cNvPr>
          <p:cNvSpPr txBox="1"/>
          <p:nvPr/>
        </p:nvSpPr>
        <p:spPr>
          <a:xfrm>
            <a:off x="7652711" y="505905"/>
            <a:ext cx="4329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Carbon has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1s</a:t>
            </a:r>
            <a:r>
              <a:rPr lang="en-US" sz="2400" b="1" baseline="30000" dirty="0">
                <a:solidFill>
                  <a:schemeClr val="accent3"/>
                </a:solidFill>
              </a:rPr>
              <a:t>2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/>
              <a:t>2s</a:t>
            </a:r>
            <a:r>
              <a:rPr lang="en-US" sz="2400" b="1" baseline="30000" dirty="0"/>
              <a:t>2 </a:t>
            </a:r>
            <a:r>
              <a:rPr lang="en-US" sz="2400" b="1" dirty="0"/>
              <a:t>2p</a:t>
            </a:r>
            <a:r>
              <a:rPr lang="en-US" sz="2400" b="1" baseline="30000" dirty="0"/>
              <a:t>2</a:t>
            </a:r>
          </a:p>
          <a:p>
            <a:r>
              <a:rPr lang="en-US" sz="2400" dirty="0"/>
              <a:t>But there’s an unexpected pattern here …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A02A6A-FC22-1D45-9BCA-20C656A12701}"/>
              </a:ext>
            </a:extLst>
          </p:cNvPr>
          <p:cNvCxnSpPr/>
          <p:nvPr/>
        </p:nvCxnSpPr>
        <p:spPr>
          <a:xfrm flipV="1">
            <a:off x="1550486" y="3868287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Electron Orbital - Key Stage Wiki">
            <a:extLst>
              <a:ext uri="{FF2B5EF4-FFF2-40B4-BE49-F238E27FC236}">
                <a16:creationId xmlns:a16="http://schemas.microsoft.com/office/drawing/2014/main" id="{508FC58F-91AE-864C-AC3F-ED03AFB4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1" y="2698143"/>
            <a:ext cx="4329102" cy="16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D1F58D-A1A8-1B45-9406-07E39A473C77}"/>
              </a:ext>
            </a:extLst>
          </p:cNvPr>
          <p:cNvCxnSpPr>
            <a:cxnSpLocks/>
          </p:cNvCxnSpPr>
          <p:nvPr/>
        </p:nvCxnSpPr>
        <p:spPr>
          <a:xfrm>
            <a:off x="1647696" y="3907576"/>
            <a:ext cx="0" cy="3931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EF9191-C72F-0E4D-BA33-A5F125B7B6E2}"/>
              </a:ext>
            </a:extLst>
          </p:cNvPr>
          <p:cNvGrpSpPr/>
          <p:nvPr/>
        </p:nvGrpSpPr>
        <p:grpSpPr>
          <a:xfrm>
            <a:off x="4964931" y="5269411"/>
            <a:ext cx="6954592" cy="1325310"/>
            <a:chOff x="2493036" y="5381677"/>
            <a:chExt cx="6954592" cy="13253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9CECD71-E438-D14E-8767-F513A7F9AC63}"/>
                </a:ext>
              </a:extLst>
            </p:cNvPr>
            <p:cNvGrpSpPr/>
            <p:nvPr/>
          </p:nvGrpSpPr>
          <p:grpSpPr>
            <a:xfrm>
              <a:off x="4266589" y="5381677"/>
              <a:ext cx="5181039" cy="1029628"/>
              <a:chOff x="4329113" y="5606661"/>
              <a:chExt cx="5181039" cy="1029628"/>
            </a:xfrm>
          </p:grpSpPr>
          <p:pic>
            <p:nvPicPr>
              <p:cNvPr id="57" name="Picture 2" descr="Solved: When students first see a drawing of the p orbitals, th... |  Chegg.com">
                <a:extLst>
                  <a:ext uri="{FF2B5EF4-FFF2-40B4-BE49-F238E27FC236}">
                    <a16:creationId xmlns:a16="http://schemas.microsoft.com/office/drawing/2014/main" id="{5B0DEADD-2B6F-B544-9525-E75484D79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683"/>
              <a:stretch/>
            </p:blipFill>
            <p:spPr bwMode="auto">
              <a:xfrm>
                <a:off x="4329113" y="5606661"/>
                <a:ext cx="3295089" cy="1029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D20D6F5-519C-A742-B53E-A286DF7F7C74}"/>
                  </a:ext>
                </a:extLst>
              </p:cNvPr>
              <p:cNvSpPr txBox="1"/>
              <p:nvPr/>
            </p:nvSpPr>
            <p:spPr>
              <a:xfrm>
                <a:off x="7624202" y="5951027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2p orbitals</a:t>
                </a:r>
              </a:p>
            </p:txBody>
          </p:sp>
        </p:grpSp>
        <p:pic>
          <p:nvPicPr>
            <p:cNvPr id="52" name="Picture 2" descr="Image result for orbital shapes">
              <a:extLst>
                <a:ext uri="{FF2B5EF4-FFF2-40B4-BE49-F238E27FC236}">
                  <a16:creationId xmlns:a16="http://schemas.microsoft.com/office/drawing/2014/main" id="{310BE7B6-67AC-C846-92E6-5FA1CD522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01" t="7899" r="54794" b="75928"/>
            <a:stretch/>
          </p:blipFill>
          <p:spPr bwMode="auto">
            <a:xfrm>
              <a:off x="2493036" y="5381677"/>
              <a:ext cx="1548386" cy="132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4078680-BD0F-3143-98AF-798EB4A54502}"/>
                </a:ext>
              </a:extLst>
            </p:cNvPr>
            <p:cNvGrpSpPr/>
            <p:nvPr/>
          </p:nvGrpSpPr>
          <p:grpSpPr>
            <a:xfrm>
              <a:off x="2993402" y="5857940"/>
              <a:ext cx="247337" cy="442140"/>
              <a:chOff x="2762292" y="5385671"/>
              <a:chExt cx="247337" cy="442140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1D6BEAB-D7C9-9144-A258-E9056AE64483}"/>
                  </a:ext>
                </a:extLst>
              </p:cNvPr>
              <p:cNvCxnSpPr/>
              <p:nvPr/>
            </p:nvCxnSpPr>
            <p:spPr>
              <a:xfrm flipV="1">
                <a:off x="2762292" y="5385671"/>
                <a:ext cx="0" cy="42977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831A486-2BD4-6B42-8B67-23B565B41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629" y="5405196"/>
                <a:ext cx="0" cy="422615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045076B-17DC-9C43-9A4E-D6CF9FE36E5C}"/>
                </a:ext>
              </a:extLst>
            </p:cNvPr>
            <p:cNvCxnSpPr/>
            <p:nvPr/>
          </p:nvCxnSpPr>
          <p:spPr>
            <a:xfrm flipV="1">
              <a:off x="4944457" y="5757929"/>
              <a:ext cx="0" cy="42977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9842A1-F66D-5745-9AEF-FB968549A451}"/>
              </a:ext>
            </a:extLst>
          </p:cNvPr>
          <p:cNvCxnSpPr/>
          <p:nvPr/>
        </p:nvCxnSpPr>
        <p:spPr>
          <a:xfrm flipV="1">
            <a:off x="8499481" y="5645663"/>
            <a:ext cx="0" cy="4297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1452F9-7A58-9747-A75F-4DDE6D9CA21D}"/>
              </a:ext>
            </a:extLst>
          </p:cNvPr>
          <p:cNvCxnSpPr/>
          <p:nvPr/>
        </p:nvCxnSpPr>
        <p:spPr>
          <a:xfrm flipV="1">
            <a:off x="2323376" y="3334887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070B0A-5218-764F-B771-43D106F85E4A}"/>
              </a:ext>
            </a:extLst>
          </p:cNvPr>
          <p:cNvCxnSpPr/>
          <p:nvPr/>
        </p:nvCxnSpPr>
        <p:spPr>
          <a:xfrm flipV="1">
            <a:off x="2916651" y="3324000"/>
            <a:ext cx="0" cy="4023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56A51A-1912-CA40-86AA-9F9F3246F4A0}"/>
              </a:ext>
            </a:extLst>
          </p:cNvPr>
          <p:cNvSpPr txBox="1"/>
          <p:nvPr/>
        </p:nvSpPr>
        <p:spPr>
          <a:xfrm>
            <a:off x="3571268" y="5742602"/>
            <a:ext cx="169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2s orbital</a:t>
            </a:r>
          </a:p>
        </p:txBody>
      </p:sp>
    </p:spTree>
    <p:extLst>
      <p:ext uri="{BB962C8B-B14F-4D97-AF65-F5344CB8AC3E}">
        <p14:creationId xmlns:p14="http://schemas.microsoft.com/office/powerpoint/2010/main" val="25798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B4FB4-9C1A-224A-8E37-6C6F9C519BC6}"/>
              </a:ext>
            </a:extLst>
          </p:cNvPr>
          <p:cNvSpPr txBox="1"/>
          <p:nvPr/>
        </p:nvSpPr>
        <p:spPr>
          <a:xfrm>
            <a:off x="0" y="21416"/>
            <a:ext cx="5228684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How atoms emit light (glow)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80F74-059E-AC47-AF9D-C20F99B667DE}"/>
              </a:ext>
            </a:extLst>
          </p:cNvPr>
          <p:cNvSpPr txBox="1"/>
          <p:nvPr/>
        </p:nvSpPr>
        <p:spPr>
          <a:xfrm>
            <a:off x="5398165" y="-5478"/>
            <a:ext cx="72439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hlinkClick r:id="rId3"/>
              </a:rPr>
              <a:t>Aurora</a:t>
            </a:r>
            <a:r>
              <a:rPr lang="en-US" sz="2400" dirty="0"/>
              <a:t> </a:t>
            </a:r>
          </a:p>
          <a:p>
            <a:r>
              <a:rPr lang="en-US" sz="2400" dirty="0"/>
              <a:t>High-energy solar particles excite electrons on oxygen and nitrogen atoms. Subsequent relaxation causes photons to be emitted (green, red).</a:t>
            </a:r>
          </a:p>
        </p:txBody>
      </p:sp>
      <p:pic>
        <p:nvPicPr>
          <p:cNvPr id="1026" name="Picture 2" descr="What Are the Northern Lights? - Aurora Hunter">
            <a:extLst>
              <a:ext uri="{FF2B5EF4-FFF2-40B4-BE49-F238E27FC236}">
                <a16:creationId xmlns:a16="http://schemas.microsoft.com/office/drawing/2014/main" id="{05E63735-31C0-F141-B327-91627E17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2" y="1591076"/>
            <a:ext cx="4875742" cy="30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rthern lights: Gorgeous photos of the aurora borealis light show.">
            <a:extLst>
              <a:ext uri="{FF2B5EF4-FFF2-40B4-BE49-F238E27FC236}">
                <a16:creationId xmlns:a16="http://schemas.microsoft.com/office/drawing/2014/main" id="{174BD9A2-9C0A-F446-A2FC-0D3E1E4D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042" y="3886199"/>
            <a:ext cx="4316879" cy="287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: Dragon Aurora">
            <a:extLst>
              <a:ext uri="{FF2B5EF4-FFF2-40B4-BE49-F238E27FC236}">
                <a16:creationId xmlns:a16="http://schemas.microsoft.com/office/drawing/2014/main" id="{0F6F177C-7E80-7243-B248-72CCF461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90" y="1470512"/>
            <a:ext cx="3603812" cy="518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62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779</Words>
  <Application>Microsoft Macintosh PowerPoint</Application>
  <PresentationFormat>Widescreen</PresentationFormat>
  <Paragraphs>119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146</cp:revision>
  <dcterms:created xsi:type="dcterms:W3CDTF">2021-02-12T21:01:20Z</dcterms:created>
  <dcterms:modified xsi:type="dcterms:W3CDTF">2022-02-11T19:37:01Z</dcterms:modified>
</cp:coreProperties>
</file>